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7" r:id="rId2"/>
    <p:sldId id="279" r:id="rId3"/>
    <p:sldId id="318" r:id="rId4"/>
    <p:sldId id="355" r:id="rId5"/>
    <p:sldId id="356" r:id="rId6"/>
    <p:sldId id="350" r:id="rId7"/>
    <p:sldId id="357" r:id="rId8"/>
    <p:sldId id="358" r:id="rId9"/>
    <p:sldId id="360" r:id="rId10"/>
    <p:sldId id="361" r:id="rId11"/>
    <p:sldId id="362" r:id="rId12"/>
    <p:sldId id="338" r:id="rId13"/>
    <p:sldId id="363" r:id="rId14"/>
    <p:sldId id="364" r:id="rId15"/>
    <p:sldId id="365" r:id="rId16"/>
    <p:sldId id="366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2E"/>
    <a:srgbClr val="DA0000"/>
    <a:srgbClr val="FFD365"/>
    <a:srgbClr val="E1D473"/>
    <a:srgbClr val="334286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100" d="100"/>
          <a:sy n="100" d="100"/>
        </p:scale>
        <p:origin x="-954" y="-49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gif"/><Relationship Id="rId4" Type="http://schemas.openxmlformats.org/officeDocument/2006/relationships/image" Target="../media/image2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gif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909E7-096F-4969-AAB6-D962C6C43B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24407-BAB5-4567-BC5B-3D29B42C2A52}">
      <dgm:prSet phldrT="[Текст]" custT="1"/>
      <dgm:spPr/>
      <dgm:t>
        <a:bodyPr/>
        <a:lstStyle/>
        <a:p>
          <a:r>
            <a:rPr lang="ru-RU" sz="2800" dirty="0" smtClean="0"/>
            <a:t>Федеральные законы</a:t>
          </a:r>
          <a:endParaRPr lang="ru-RU" sz="2800" dirty="0"/>
        </a:p>
      </dgm:t>
    </dgm:pt>
    <dgm:pt modelId="{ACA9D752-2E69-4ED8-8B34-94EB0F15DD70}" type="parTrans" cxnId="{9AD54197-5351-48C8-886C-5A7979E96E71}">
      <dgm:prSet/>
      <dgm:spPr/>
      <dgm:t>
        <a:bodyPr/>
        <a:lstStyle/>
        <a:p>
          <a:endParaRPr lang="ru-RU"/>
        </a:p>
      </dgm:t>
    </dgm:pt>
    <dgm:pt modelId="{F5A0418C-730B-426F-A671-1E0C85901633}" type="sibTrans" cxnId="{9AD54197-5351-48C8-886C-5A7979E96E71}">
      <dgm:prSet/>
      <dgm:spPr/>
      <dgm:t>
        <a:bodyPr/>
        <a:lstStyle/>
        <a:p>
          <a:endParaRPr lang="ru-RU"/>
        </a:p>
      </dgm:t>
    </dgm:pt>
    <dgm:pt modelId="{BFBDD5D0-09BB-4F2D-BD4F-C3508B733D8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От 24 июля 2007г. </a:t>
          </a:r>
          <a:r>
            <a:rPr lang="ru-RU" sz="1400" b="1" dirty="0" smtClean="0">
              <a:solidFill>
                <a:srgbClr val="002060"/>
              </a:solidFill>
            </a:rPr>
            <a:t>№ 209-ФЗ </a:t>
          </a:r>
          <a:r>
            <a:rPr lang="ru-RU" sz="1400" dirty="0" smtClean="0">
              <a:solidFill>
                <a:srgbClr val="002060"/>
              </a:solidFill>
            </a:rPr>
            <a:t>«О развитии малого и среднего предпринимательства в Российской Федерации»;</a:t>
          </a:r>
          <a:endParaRPr lang="ru-RU" sz="1400" dirty="0">
            <a:solidFill>
              <a:srgbClr val="002060"/>
            </a:solidFill>
          </a:endParaRPr>
        </a:p>
      </dgm:t>
    </dgm:pt>
    <dgm:pt modelId="{85C6AED5-7914-4872-8663-72FFEB955596}" type="parTrans" cxnId="{D8927395-F4D2-42B9-B65F-8BCC2A8C4711}">
      <dgm:prSet/>
      <dgm:spPr/>
      <dgm:t>
        <a:bodyPr/>
        <a:lstStyle/>
        <a:p>
          <a:endParaRPr lang="ru-RU"/>
        </a:p>
      </dgm:t>
    </dgm:pt>
    <dgm:pt modelId="{2E5026AE-4B58-408C-A409-911DFAD872AE}" type="sibTrans" cxnId="{D8927395-F4D2-42B9-B65F-8BCC2A8C4711}">
      <dgm:prSet/>
      <dgm:spPr/>
      <dgm:t>
        <a:bodyPr/>
        <a:lstStyle/>
        <a:p>
          <a:endParaRPr lang="ru-RU"/>
        </a:p>
      </dgm:t>
    </dgm:pt>
    <dgm:pt modelId="{61854B69-05E3-47B9-99CE-22B66A3D6290}">
      <dgm:prSet phldrT="[Текст]" custT="1"/>
      <dgm:spPr/>
      <dgm:t>
        <a:bodyPr/>
        <a:lstStyle/>
        <a:p>
          <a:r>
            <a:rPr lang="ru-RU" sz="2800" dirty="0" smtClean="0"/>
            <a:t>Постановление Правительства Российской Федерации</a:t>
          </a:r>
          <a:endParaRPr lang="ru-RU" sz="2800" dirty="0"/>
        </a:p>
      </dgm:t>
    </dgm:pt>
    <dgm:pt modelId="{09484F8C-525A-407F-8CE2-1221A17FDEDA}" type="parTrans" cxnId="{5F58B274-6EA1-49CB-871D-779938D49DC2}">
      <dgm:prSet/>
      <dgm:spPr/>
      <dgm:t>
        <a:bodyPr/>
        <a:lstStyle/>
        <a:p>
          <a:endParaRPr lang="ru-RU"/>
        </a:p>
      </dgm:t>
    </dgm:pt>
    <dgm:pt modelId="{0230046B-5A16-4703-87B9-2383F1AFD03D}" type="sibTrans" cxnId="{5F58B274-6EA1-49CB-871D-779938D49DC2}">
      <dgm:prSet/>
      <dgm:spPr/>
      <dgm:t>
        <a:bodyPr/>
        <a:lstStyle/>
        <a:p>
          <a:endParaRPr lang="ru-RU"/>
        </a:p>
      </dgm:t>
    </dgm:pt>
    <dgm:pt modelId="{B98B2464-AABE-4EB8-ADB2-9DA9F57BA99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От 18 августа 2008г. № 620 «Об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</a:t>
          </a:r>
          <a:endParaRPr lang="ru-RU" sz="1400" dirty="0">
            <a:solidFill>
              <a:srgbClr val="002060"/>
            </a:solidFill>
          </a:endParaRPr>
        </a:p>
      </dgm:t>
    </dgm:pt>
    <dgm:pt modelId="{76624F14-EE95-4369-9659-EB34B7AD3A93}" type="parTrans" cxnId="{20B3B529-EA6D-43A1-8D4C-0A501D9ED990}">
      <dgm:prSet/>
      <dgm:spPr/>
      <dgm:t>
        <a:bodyPr/>
        <a:lstStyle/>
        <a:p>
          <a:endParaRPr lang="ru-RU"/>
        </a:p>
      </dgm:t>
    </dgm:pt>
    <dgm:pt modelId="{27A2731D-557F-4FB1-84F6-517D417D58ED}" type="sibTrans" cxnId="{20B3B529-EA6D-43A1-8D4C-0A501D9ED990}">
      <dgm:prSet/>
      <dgm:spPr/>
      <dgm:t>
        <a:bodyPr/>
        <a:lstStyle/>
        <a:p>
          <a:endParaRPr lang="ru-RU"/>
        </a:p>
      </dgm:t>
    </dgm:pt>
    <dgm:pt modelId="{91CD6284-B7D4-4A88-BF25-3A9DD06B3A7F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От 29 ноября 2007г. </a:t>
          </a:r>
          <a:r>
            <a:rPr lang="ru-RU" sz="1400" b="1" dirty="0" smtClean="0">
              <a:solidFill>
                <a:srgbClr val="002060"/>
              </a:solidFill>
            </a:rPr>
            <a:t>№ 282-ФЗ </a:t>
          </a:r>
          <a:r>
            <a:rPr lang="ru-RU" sz="1400" dirty="0" smtClean="0">
              <a:solidFill>
                <a:srgbClr val="002060"/>
              </a:solidFill>
            </a:rPr>
            <a:t>«Об официальном статистическом учете и системе государственной статистики в Российской Федерации»; </a:t>
          </a:r>
          <a:endParaRPr lang="ru-RU" sz="1400" dirty="0">
            <a:solidFill>
              <a:srgbClr val="002060"/>
            </a:solidFill>
          </a:endParaRPr>
        </a:p>
      </dgm:t>
    </dgm:pt>
    <dgm:pt modelId="{4D3444D3-89EC-49A0-B2BF-A080B5E27FD7}" type="parTrans" cxnId="{7987AA22-071D-4291-BB0D-E471D6EC7A2F}">
      <dgm:prSet/>
      <dgm:spPr/>
      <dgm:t>
        <a:bodyPr/>
        <a:lstStyle/>
        <a:p>
          <a:endParaRPr lang="ru-RU"/>
        </a:p>
      </dgm:t>
    </dgm:pt>
    <dgm:pt modelId="{E457BF99-969F-4220-AB4E-A5CBE885E7BA}" type="sibTrans" cxnId="{7987AA22-071D-4291-BB0D-E471D6EC7A2F}">
      <dgm:prSet/>
      <dgm:spPr/>
      <dgm:t>
        <a:bodyPr/>
        <a:lstStyle/>
        <a:p>
          <a:endParaRPr lang="ru-RU"/>
        </a:p>
      </dgm:t>
    </dgm:pt>
    <dgm:pt modelId="{54AB24E7-61F9-4669-9E79-D4F86449A10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От 27 июля 2006г. </a:t>
          </a:r>
          <a:r>
            <a:rPr lang="ru-RU" sz="1400" b="1" dirty="0" smtClean="0">
              <a:solidFill>
                <a:srgbClr val="002060"/>
              </a:solidFill>
            </a:rPr>
            <a:t>№ 152-ФЗ </a:t>
          </a:r>
          <a:r>
            <a:rPr lang="ru-RU" sz="1400" dirty="0" smtClean="0">
              <a:solidFill>
                <a:srgbClr val="002060"/>
              </a:solidFill>
            </a:rPr>
            <a:t>«О персональных данных»;</a:t>
          </a:r>
          <a:endParaRPr lang="ru-RU" sz="1400" dirty="0">
            <a:solidFill>
              <a:srgbClr val="002060"/>
            </a:solidFill>
          </a:endParaRPr>
        </a:p>
      </dgm:t>
    </dgm:pt>
    <dgm:pt modelId="{57275946-FC69-42BB-9C57-546CE1346CC3}" type="parTrans" cxnId="{E027AE04-8CF8-47B4-8DE4-7E722F6DBEE9}">
      <dgm:prSet/>
      <dgm:spPr/>
      <dgm:t>
        <a:bodyPr/>
        <a:lstStyle/>
        <a:p>
          <a:endParaRPr lang="ru-RU"/>
        </a:p>
      </dgm:t>
    </dgm:pt>
    <dgm:pt modelId="{C50369A0-2E33-41EC-8668-4FA5E307E802}" type="sibTrans" cxnId="{E027AE04-8CF8-47B4-8DE4-7E722F6DBEE9}">
      <dgm:prSet/>
      <dgm:spPr/>
      <dgm:t>
        <a:bodyPr/>
        <a:lstStyle/>
        <a:p>
          <a:endParaRPr lang="ru-RU"/>
        </a:p>
      </dgm:t>
    </dgm:pt>
    <dgm:pt modelId="{47C39A4E-09FD-40DB-9D63-F23C91012AE9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Кодекс Российской Федерации об административных правонарушениях от 30 декабря 2001г. </a:t>
          </a:r>
          <a:r>
            <a:rPr lang="ru-RU" sz="1400" b="1" dirty="0" smtClean="0">
              <a:solidFill>
                <a:srgbClr val="002060"/>
              </a:solidFill>
            </a:rPr>
            <a:t>№ 195-ФЗ</a:t>
          </a:r>
          <a:endParaRPr lang="ru-RU" sz="1400" b="1" dirty="0">
            <a:solidFill>
              <a:srgbClr val="002060"/>
            </a:solidFill>
          </a:endParaRPr>
        </a:p>
      </dgm:t>
    </dgm:pt>
    <dgm:pt modelId="{090C581D-B85A-4B65-8DB9-CBDCF02926F8}" type="parTrans" cxnId="{EDC49CFE-C18F-4394-BE34-DC6B27A0855E}">
      <dgm:prSet/>
      <dgm:spPr/>
      <dgm:t>
        <a:bodyPr/>
        <a:lstStyle/>
        <a:p>
          <a:endParaRPr lang="ru-RU"/>
        </a:p>
      </dgm:t>
    </dgm:pt>
    <dgm:pt modelId="{24F354D6-84F2-408E-9280-52248AB8C2AD}" type="sibTrans" cxnId="{EDC49CFE-C18F-4394-BE34-DC6B27A0855E}">
      <dgm:prSet/>
      <dgm:spPr/>
      <dgm:t>
        <a:bodyPr/>
        <a:lstStyle/>
        <a:p>
          <a:endParaRPr lang="ru-RU"/>
        </a:p>
      </dgm:t>
    </dgm:pt>
    <dgm:pt modelId="{8870559E-ED25-4A39-8351-B4A0AC305D9A}" type="pres">
      <dgm:prSet presAssocID="{BF9909E7-096F-4969-AAB6-D962C6C43B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850C2B-56D9-4EFA-A78E-9E7EECAD00E9}" type="pres">
      <dgm:prSet presAssocID="{38124407-BAB5-4567-BC5B-3D29B42C2A52}" presName="parentText" presStyleLbl="node1" presStyleIdx="0" presStyleCnt="2" custScaleY="60547" custLinFactNeighborY="-27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320CD-EF16-4D7E-B32B-8F126F9E5F2F}" type="pres">
      <dgm:prSet presAssocID="{38124407-BAB5-4567-BC5B-3D29B42C2A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EECBF-ADE5-4B1B-9F01-9DD6F026AE18}" type="pres">
      <dgm:prSet presAssocID="{61854B69-05E3-47B9-99CE-22B66A3D6290}" presName="parentText" presStyleLbl="node1" presStyleIdx="1" presStyleCnt="2" custScaleY="60547" custLinFactNeighborX="-80" custLinFactNeighborY="102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21757-DDB0-4830-A913-B062D0D33161}" type="pres">
      <dgm:prSet presAssocID="{61854B69-05E3-47B9-99CE-22B66A3D6290}" presName="childText" presStyleLbl="revTx" presStyleIdx="1" presStyleCnt="2" custLinFactNeighborX="-4" custLinFactNeighborY="22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93CEF-D696-4FEF-A9EC-4DE3CF87A1E9}" type="presOf" srcId="{91CD6284-B7D4-4A88-BF25-3A9DD06B3A7F}" destId="{8FE320CD-EF16-4D7E-B32B-8F126F9E5F2F}" srcOrd="0" destOrd="1" presId="urn:microsoft.com/office/officeart/2005/8/layout/vList2"/>
    <dgm:cxn modelId="{5D70967F-1733-4796-AD57-C31D7789E5BE}" type="presOf" srcId="{54AB24E7-61F9-4669-9E79-D4F86449A10A}" destId="{8FE320CD-EF16-4D7E-B32B-8F126F9E5F2F}" srcOrd="0" destOrd="2" presId="urn:microsoft.com/office/officeart/2005/8/layout/vList2"/>
    <dgm:cxn modelId="{20B3B529-EA6D-43A1-8D4C-0A501D9ED990}" srcId="{61854B69-05E3-47B9-99CE-22B66A3D6290}" destId="{B98B2464-AABE-4EB8-ADB2-9DA9F57BA99B}" srcOrd="0" destOrd="0" parTransId="{76624F14-EE95-4369-9659-EB34B7AD3A93}" sibTransId="{27A2731D-557F-4FB1-84F6-517D417D58ED}"/>
    <dgm:cxn modelId="{F58B3D22-CDF8-4441-AD61-C631A7C41FB9}" type="presOf" srcId="{BFBDD5D0-09BB-4F2D-BD4F-C3508B733D8E}" destId="{8FE320CD-EF16-4D7E-B32B-8F126F9E5F2F}" srcOrd="0" destOrd="0" presId="urn:microsoft.com/office/officeart/2005/8/layout/vList2"/>
    <dgm:cxn modelId="{F5C0096D-D612-49AB-9C48-A39B5ADE8B12}" type="presOf" srcId="{B98B2464-AABE-4EB8-ADB2-9DA9F57BA99B}" destId="{3CA21757-DDB0-4830-A913-B062D0D33161}" srcOrd="0" destOrd="0" presId="urn:microsoft.com/office/officeart/2005/8/layout/vList2"/>
    <dgm:cxn modelId="{A141F2F3-5E15-4EFF-89BB-E6D99EEEC839}" type="presOf" srcId="{38124407-BAB5-4567-BC5B-3D29B42C2A52}" destId="{AC850C2B-56D9-4EFA-A78E-9E7EECAD00E9}" srcOrd="0" destOrd="0" presId="urn:microsoft.com/office/officeart/2005/8/layout/vList2"/>
    <dgm:cxn modelId="{D8927395-F4D2-42B9-B65F-8BCC2A8C4711}" srcId="{38124407-BAB5-4567-BC5B-3D29B42C2A52}" destId="{BFBDD5D0-09BB-4F2D-BD4F-C3508B733D8E}" srcOrd="0" destOrd="0" parTransId="{85C6AED5-7914-4872-8663-72FFEB955596}" sibTransId="{2E5026AE-4B58-408C-A409-911DFAD872AE}"/>
    <dgm:cxn modelId="{9AD54197-5351-48C8-886C-5A7979E96E71}" srcId="{BF9909E7-096F-4969-AAB6-D962C6C43B2B}" destId="{38124407-BAB5-4567-BC5B-3D29B42C2A52}" srcOrd="0" destOrd="0" parTransId="{ACA9D752-2E69-4ED8-8B34-94EB0F15DD70}" sibTransId="{F5A0418C-730B-426F-A671-1E0C85901633}"/>
    <dgm:cxn modelId="{EDC49CFE-C18F-4394-BE34-DC6B27A0855E}" srcId="{38124407-BAB5-4567-BC5B-3D29B42C2A52}" destId="{47C39A4E-09FD-40DB-9D63-F23C91012AE9}" srcOrd="3" destOrd="0" parTransId="{090C581D-B85A-4B65-8DB9-CBDCF02926F8}" sibTransId="{24F354D6-84F2-408E-9280-52248AB8C2AD}"/>
    <dgm:cxn modelId="{0A5B7C56-4E4A-4198-91E1-087D4A802B3B}" type="presOf" srcId="{BF9909E7-096F-4969-AAB6-D962C6C43B2B}" destId="{8870559E-ED25-4A39-8351-B4A0AC305D9A}" srcOrd="0" destOrd="0" presId="urn:microsoft.com/office/officeart/2005/8/layout/vList2"/>
    <dgm:cxn modelId="{7CC2F840-BD98-4598-9E8F-C6F67956BFD4}" type="presOf" srcId="{61854B69-05E3-47B9-99CE-22B66A3D6290}" destId="{73AEECBF-ADE5-4B1B-9F01-9DD6F026AE18}" srcOrd="0" destOrd="0" presId="urn:microsoft.com/office/officeart/2005/8/layout/vList2"/>
    <dgm:cxn modelId="{7987AA22-071D-4291-BB0D-E471D6EC7A2F}" srcId="{38124407-BAB5-4567-BC5B-3D29B42C2A52}" destId="{91CD6284-B7D4-4A88-BF25-3A9DD06B3A7F}" srcOrd="1" destOrd="0" parTransId="{4D3444D3-89EC-49A0-B2BF-A080B5E27FD7}" sibTransId="{E457BF99-969F-4220-AB4E-A5CBE885E7BA}"/>
    <dgm:cxn modelId="{5F58B274-6EA1-49CB-871D-779938D49DC2}" srcId="{BF9909E7-096F-4969-AAB6-D962C6C43B2B}" destId="{61854B69-05E3-47B9-99CE-22B66A3D6290}" srcOrd="1" destOrd="0" parTransId="{09484F8C-525A-407F-8CE2-1221A17FDEDA}" sibTransId="{0230046B-5A16-4703-87B9-2383F1AFD03D}"/>
    <dgm:cxn modelId="{E027AE04-8CF8-47B4-8DE4-7E722F6DBEE9}" srcId="{38124407-BAB5-4567-BC5B-3D29B42C2A52}" destId="{54AB24E7-61F9-4669-9E79-D4F86449A10A}" srcOrd="2" destOrd="0" parTransId="{57275946-FC69-42BB-9C57-546CE1346CC3}" sibTransId="{C50369A0-2E33-41EC-8668-4FA5E307E802}"/>
    <dgm:cxn modelId="{D43F9D7B-CB3B-4542-AFDF-97A2CAE660F3}" type="presOf" srcId="{47C39A4E-09FD-40DB-9D63-F23C91012AE9}" destId="{8FE320CD-EF16-4D7E-B32B-8F126F9E5F2F}" srcOrd="0" destOrd="3" presId="urn:microsoft.com/office/officeart/2005/8/layout/vList2"/>
    <dgm:cxn modelId="{F3AA0651-2810-4E28-9C6B-7E571F2F11B4}" type="presParOf" srcId="{8870559E-ED25-4A39-8351-B4A0AC305D9A}" destId="{AC850C2B-56D9-4EFA-A78E-9E7EECAD00E9}" srcOrd="0" destOrd="0" presId="urn:microsoft.com/office/officeart/2005/8/layout/vList2"/>
    <dgm:cxn modelId="{357C1C2E-DB99-46F0-AA3D-A7A9613895C0}" type="presParOf" srcId="{8870559E-ED25-4A39-8351-B4A0AC305D9A}" destId="{8FE320CD-EF16-4D7E-B32B-8F126F9E5F2F}" srcOrd="1" destOrd="0" presId="urn:microsoft.com/office/officeart/2005/8/layout/vList2"/>
    <dgm:cxn modelId="{EB9049DE-EE50-4B62-9751-A9543FD9C49B}" type="presParOf" srcId="{8870559E-ED25-4A39-8351-B4A0AC305D9A}" destId="{73AEECBF-ADE5-4B1B-9F01-9DD6F026AE18}" srcOrd="2" destOrd="0" presId="urn:microsoft.com/office/officeart/2005/8/layout/vList2"/>
    <dgm:cxn modelId="{46351F11-854B-4A39-AD40-23D226C5B9DD}" type="presParOf" srcId="{8870559E-ED25-4A39-8351-B4A0AC305D9A}" destId="{3CA21757-DDB0-4830-A913-B062D0D331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F0702E-82D7-4AE8-9843-0B39EAE8FF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886E0D-167A-4543-B5E3-F22D047415CF}">
      <dgm:prSet custT="1"/>
      <dgm:spPr/>
      <dgm:t>
        <a:bodyPr/>
        <a:lstStyle/>
        <a:p>
          <a:pPr marL="114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i="0" dirty="0" smtClean="0">
              <a:solidFill>
                <a:srgbClr val="002060"/>
              </a:solidFill>
            </a:rPr>
            <a:t>Сформированы, актуализированы и обогащены контактными данными перечни субъектов малого предпринимательства, подлежащих обследованию; </a:t>
          </a:r>
          <a:endParaRPr lang="ru-RU" sz="1600" i="1" dirty="0">
            <a:solidFill>
              <a:srgbClr val="002060"/>
            </a:solidFill>
          </a:endParaRPr>
        </a:p>
      </dgm:t>
    </dgm:pt>
    <dgm:pt modelId="{84F9E789-C86E-423C-A9E9-83325D9FD7B1}" type="parTrans" cxnId="{D386A573-A971-4E69-8993-744048E84036}">
      <dgm:prSet/>
      <dgm:spPr/>
      <dgm:t>
        <a:bodyPr/>
        <a:lstStyle/>
        <a:p>
          <a:endParaRPr lang="ru-RU"/>
        </a:p>
      </dgm:t>
    </dgm:pt>
    <dgm:pt modelId="{73B17FE6-3F7D-4E21-9AC7-8A5B2B31D445}" type="sibTrans" cxnId="{D386A573-A971-4E69-8993-744048E84036}">
      <dgm:prSet/>
      <dgm:spPr/>
      <dgm:t>
        <a:bodyPr/>
        <a:lstStyle/>
        <a:p>
          <a:endParaRPr lang="ru-RU"/>
        </a:p>
      </dgm:t>
    </dgm:pt>
    <dgm:pt modelId="{3232272C-19F1-4701-89F0-EA0D0D8F29AF}">
      <dgm:prSet custT="1"/>
      <dgm:spPr/>
      <dgm:t>
        <a:bodyPr/>
        <a:lstStyle/>
        <a:p>
          <a:pPr marL="114300">
            <a:lnSpc>
              <a:spcPct val="90000"/>
            </a:lnSpc>
            <a:spcBef>
              <a:spcPts val="600"/>
            </a:spcBef>
            <a:spcAft>
              <a:spcPct val="15000"/>
            </a:spcAft>
          </a:pPr>
          <a:r>
            <a:rPr lang="ru-RU" sz="1600" b="1" i="0" dirty="0" smtClean="0">
              <a:solidFill>
                <a:srgbClr val="002060"/>
              </a:solidFill>
            </a:rPr>
            <a:t>Информационно-разъяснительная работа: </a:t>
          </a:r>
          <a:endParaRPr lang="ru-RU" sz="1600" b="1" i="0" dirty="0">
            <a:solidFill>
              <a:srgbClr val="002060"/>
            </a:solidFill>
          </a:endParaRPr>
        </a:p>
      </dgm:t>
    </dgm:pt>
    <dgm:pt modelId="{B241F20B-77D7-4016-91A6-3F9A40D739F6}" type="parTrans" cxnId="{05F4DE42-B49B-4959-A58B-2FC80CE4B537}">
      <dgm:prSet/>
      <dgm:spPr/>
      <dgm:t>
        <a:bodyPr/>
        <a:lstStyle/>
        <a:p>
          <a:endParaRPr lang="ru-RU"/>
        </a:p>
      </dgm:t>
    </dgm:pt>
    <dgm:pt modelId="{521B0145-3E30-4851-BDF7-BFD9A5D69020}" type="sibTrans" cxnId="{05F4DE42-B49B-4959-A58B-2FC80CE4B537}">
      <dgm:prSet/>
      <dgm:spPr/>
      <dgm:t>
        <a:bodyPr/>
        <a:lstStyle/>
        <a:p>
          <a:endParaRPr lang="ru-RU"/>
        </a:p>
      </dgm:t>
    </dgm:pt>
    <dgm:pt modelId="{3F4E7A3E-DAA1-4E83-84E0-ECFAE5B0A97A}">
      <dgm:prSet custT="1"/>
      <dgm:spPr/>
      <dgm:t>
        <a:bodyPr/>
        <a:lstStyle/>
        <a:p>
          <a:pPr marL="360000">
            <a:lnSpc>
              <a:spcPct val="100000"/>
            </a:lnSpc>
            <a:spcBef>
              <a:spcPts val="600"/>
            </a:spcBef>
            <a:spcAft>
              <a:spcPct val="15000"/>
            </a:spcAft>
          </a:pPr>
          <a:r>
            <a:rPr lang="ru-RU" sz="1600" b="0" i="0" dirty="0" smtClean="0">
              <a:solidFill>
                <a:srgbClr val="002060"/>
              </a:solidFill>
            </a:rPr>
            <a:t>на официальном сайте Калугастата создана рубрика «Сплошное наблюдение за деятельностью малого и среднего бизнеса,</a:t>
          </a:r>
          <a:endParaRPr lang="ru-RU" sz="1600" b="0" i="0" dirty="0">
            <a:solidFill>
              <a:srgbClr val="002060"/>
            </a:solidFill>
          </a:endParaRPr>
        </a:p>
      </dgm:t>
    </dgm:pt>
    <dgm:pt modelId="{9B59BA73-839A-43DE-8DF9-4B5B4DBF4E3E}" type="parTrans" cxnId="{69E499E1-FAD7-4065-A752-073FEADB4696}">
      <dgm:prSet/>
      <dgm:spPr/>
      <dgm:t>
        <a:bodyPr/>
        <a:lstStyle/>
        <a:p>
          <a:endParaRPr lang="ru-RU"/>
        </a:p>
      </dgm:t>
    </dgm:pt>
    <dgm:pt modelId="{5EB50123-DC6B-4E18-A1D3-6FAB773DE891}" type="sibTrans" cxnId="{69E499E1-FAD7-4065-A752-073FEADB4696}">
      <dgm:prSet/>
      <dgm:spPr/>
      <dgm:t>
        <a:bodyPr/>
        <a:lstStyle/>
        <a:p>
          <a:endParaRPr lang="ru-RU"/>
        </a:p>
      </dgm:t>
    </dgm:pt>
    <dgm:pt modelId="{05AD5565-3B95-4EF0-BB03-5EBA0718BD1C}">
      <dgm:prSet custT="1"/>
      <dgm:spPr/>
      <dgm:t>
        <a:bodyPr/>
        <a:lstStyle/>
        <a:p>
          <a:pPr marL="360000">
            <a:lnSpc>
              <a:spcPct val="100000"/>
            </a:lnSpc>
            <a:spcBef>
              <a:spcPts val="600"/>
            </a:spcBef>
            <a:spcAft>
              <a:spcPct val="15000"/>
            </a:spcAft>
          </a:pPr>
          <a:r>
            <a:rPr lang="ru-RU" sz="1600" b="0" i="0" dirty="0" smtClean="0">
              <a:solidFill>
                <a:srgbClr val="002060"/>
              </a:solidFill>
            </a:rPr>
            <a:t>подготовлены и опубликованы в областных и районных СМИ пресс-релизы «О состоянии малого предпринимательства в Калужской области», «Росстат приглашает малый бизнес принять участие в экономической переписи»,</a:t>
          </a:r>
          <a:endParaRPr lang="ru-RU" sz="1600" b="0" i="0" dirty="0">
            <a:solidFill>
              <a:srgbClr val="002060"/>
            </a:solidFill>
          </a:endParaRPr>
        </a:p>
      </dgm:t>
    </dgm:pt>
    <dgm:pt modelId="{41249055-FE52-45AB-A030-7BEFD9DB494D}" type="parTrans" cxnId="{18B8E08B-D967-4D46-B901-DC46DF93CC1A}">
      <dgm:prSet/>
      <dgm:spPr/>
      <dgm:t>
        <a:bodyPr/>
        <a:lstStyle/>
        <a:p>
          <a:endParaRPr lang="ru-RU"/>
        </a:p>
      </dgm:t>
    </dgm:pt>
    <dgm:pt modelId="{8B034B17-6B50-40CC-8E13-0655655FF95B}" type="sibTrans" cxnId="{18B8E08B-D967-4D46-B901-DC46DF93CC1A}">
      <dgm:prSet/>
      <dgm:spPr/>
      <dgm:t>
        <a:bodyPr/>
        <a:lstStyle/>
        <a:p>
          <a:endParaRPr lang="ru-RU"/>
        </a:p>
      </dgm:t>
    </dgm:pt>
    <dgm:pt modelId="{A9221549-1A9A-439C-8CA4-9DEE2CF75E1E}">
      <dgm:prSet custT="1"/>
      <dgm:spPr/>
      <dgm:t>
        <a:bodyPr/>
        <a:lstStyle/>
        <a:p>
          <a:pPr marL="360000">
            <a:lnSpc>
              <a:spcPct val="100000"/>
            </a:lnSpc>
            <a:spcBef>
              <a:spcPts val="600"/>
            </a:spcBef>
            <a:spcAft>
              <a:spcPct val="15000"/>
            </a:spcAft>
          </a:pPr>
          <a:r>
            <a:rPr lang="ru-RU" sz="1600" b="0" i="0" dirty="0" smtClean="0">
              <a:solidFill>
                <a:srgbClr val="002060"/>
              </a:solidFill>
            </a:rPr>
            <a:t>респондентам направлено информационное сообщение о сплошном наблюдении с использованием ресурсов электронного документооборота и почтовой рассылкой (22 тыс. адресатов);</a:t>
          </a:r>
          <a:endParaRPr lang="ru-RU" sz="1600" b="0" i="0" dirty="0">
            <a:solidFill>
              <a:srgbClr val="002060"/>
            </a:solidFill>
          </a:endParaRPr>
        </a:p>
      </dgm:t>
    </dgm:pt>
    <dgm:pt modelId="{D39BAA88-1F0A-4C1C-8510-C264F003FDF0}" type="parTrans" cxnId="{2AF34CF3-A580-47EB-AE60-20A41CA90667}">
      <dgm:prSet/>
      <dgm:spPr/>
      <dgm:t>
        <a:bodyPr/>
        <a:lstStyle/>
        <a:p>
          <a:endParaRPr lang="ru-RU"/>
        </a:p>
      </dgm:t>
    </dgm:pt>
    <dgm:pt modelId="{69E73B8B-7A73-4559-97CC-4BAC1A21C1F1}" type="sibTrans" cxnId="{2AF34CF3-A580-47EB-AE60-20A41CA90667}">
      <dgm:prSet/>
      <dgm:spPr/>
      <dgm:t>
        <a:bodyPr/>
        <a:lstStyle/>
        <a:p>
          <a:endParaRPr lang="ru-RU"/>
        </a:p>
      </dgm:t>
    </dgm:pt>
    <dgm:pt modelId="{66DC304B-4213-442D-AEB6-6C643C3293AA}">
      <dgm:prSet phldrT="[Текст]" custT="1"/>
      <dgm:spPr/>
      <dgm:t>
        <a:bodyPr/>
        <a:lstStyle/>
        <a:p>
          <a:r>
            <a:rPr lang="ru-RU" sz="2800" b="1" dirty="0" smtClean="0"/>
            <a:t>Региональный уровень</a:t>
          </a:r>
          <a:endParaRPr lang="ru-RU" sz="2800" b="1" dirty="0"/>
        </a:p>
      </dgm:t>
    </dgm:pt>
    <dgm:pt modelId="{E3C7BC2B-F446-4831-991E-4B9A58B799AC}" type="sibTrans" cxnId="{A03DE4A6-A5D4-4B66-A8A6-27785E7C2F44}">
      <dgm:prSet/>
      <dgm:spPr/>
      <dgm:t>
        <a:bodyPr/>
        <a:lstStyle/>
        <a:p>
          <a:endParaRPr lang="ru-RU"/>
        </a:p>
      </dgm:t>
    </dgm:pt>
    <dgm:pt modelId="{20B793DC-82A5-4155-A7C8-58700701B7D8}" type="parTrans" cxnId="{A03DE4A6-A5D4-4B66-A8A6-27785E7C2F44}">
      <dgm:prSet/>
      <dgm:spPr/>
      <dgm:t>
        <a:bodyPr/>
        <a:lstStyle/>
        <a:p>
          <a:endParaRPr lang="ru-RU"/>
        </a:p>
      </dgm:t>
    </dgm:pt>
    <dgm:pt modelId="{0921885B-67ED-4B9F-BC6B-60AA1BC5EF2B}">
      <dgm:prSet custT="1"/>
      <dgm:spPr/>
      <dgm:t>
        <a:bodyPr/>
        <a:lstStyle/>
        <a:p>
          <a:pPr marL="360000">
            <a:lnSpc>
              <a:spcPct val="100000"/>
            </a:lnSpc>
            <a:spcBef>
              <a:spcPts val="600"/>
            </a:spcBef>
            <a:spcAft>
              <a:spcPct val="15000"/>
            </a:spcAft>
          </a:pPr>
          <a:r>
            <a:rPr lang="ru-RU" sz="1600" b="0" i="0" dirty="0" smtClean="0">
              <a:solidFill>
                <a:srgbClr val="002060"/>
              </a:solidFill>
            </a:rPr>
            <a:t>оказывается консультационная поддержка респондентам, обратившимся в органы статистики по вопросам Сплошного наблюдения на региональном и районном уровнях</a:t>
          </a:r>
          <a:endParaRPr lang="ru-RU" sz="1600" b="0" i="0" dirty="0">
            <a:solidFill>
              <a:srgbClr val="002060"/>
            </a:solidFill>
          </a:endParaRPr>
        </a:p>
      </dgm:t>
    </dgm:pt>
    <dgm:pt modelId="{AFC603CC-6EEB-4FE1-B8D4-DCF03EB468EB}" type="parTrans" cxnId="{DEA7D799-BAD2-485E-AC8C-5AA4D50FACEA}">
      <dgm:prSet/>
      <dgm:spPr/>
      <dgm:t>
        <a:bodyPr/>
        <a:lstStyle/>
        <a:p>
          <a:endParaRPr lang="ru-RU"/>
        </a:p>
      </dgm:t>
    </dgm:pt>
    <dgm:pt modelId="{FFAF7704-08D7-41C6-BD04-6479510D52FE}" type="sibTrans" cxnId="{DEA7D799-BAD2-485E-AC8C-5AA4D50FACEA}">
      <dgm:prSet/>
      <dgm:spPr/>
      <dgm:t>
        <a:bodyPr/>
        <a:lstStyle/>
        <a:p>
          <a:endParaRPr lang="ru-RU"/>
        </a:p>
      </dgm:t>
    </dgm:pt>
    <dgm:pt modelId="{C49533CB-F4BB-41DA-836C-8F10BE41CAE5}" type="pres">
      <dgm:prSet presAssocID="{14F0702E-82D7-4AE8-9843-0B39EAE8FF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8EF77-8720-46E6-9048-B3847F9BD5D6}" type="pres">
      <dgm:prSet presAssocID="{66DC304B-4213-442D-AEB6-6C643C3293AA}" presName="parentLin" presStyleCnt="0"/>
      <dgm:spPr/>
    </dgm:pt>
    <dgm:pt modelId="{E14E3DCA-DBA9-49F1-AC4E-A666C0914756}" type="pres">
      <dgm:prSet presAssocID="{66DC304B-4213-442D-AEB6-6C643C3293A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AD6939D-9DC8-4562-9E3A-085122862AFA}" type="pres">
      <dgm:prSet presAssocID="{66DC304B-4213-442D-AEB6-6C643C3293AA}" presName="parentText" presStyleLbl="node1" presStyleIdx="0" presStyleCnt="1" custScaleY="37028" custLinFactNeighborX="1114" custLinFactNeighborY="-10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71325-6988-427D-92A2-AEDD6A3F1FA7}" type="pres">
      <dgm:prSet presAssocID="{66DC304B-4213-442D-AEB6-6C643C3293AA}" presName="negativeSpace" presStyleCnt="0"/>
      <dgm:spPr/>
    </dgm:pt>
    <dgm:pt modelId="{CEDD29F4-C474-4815-9A77-FBAD05C946E3}" type="pres">
      <dgm:prSet presAssocID="{66DC304B-4213-442D-AEB6-6C643C3293AA}" presName="childText" presStyleLbl="conFgAcc1" presStyleIdx="0" presStyleCnt="1" custScaleY="94024" custLinFactNeighborX="0" custLinFactNeighborY="-17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D94F5-DF7C-48CF-A3CC-053E8A47E568}" type="presOf" srcId="{A9221549-1A9A-439C-8CA4-9DEE2CF75E1E}" destId="{CEDD29F4-C474-4815-9A77-FBAD05C946E3}" srcOrd="0" destOrd="4" presId="urn:microsoft.com/office/officeart/2005/8/layout/list1"/>
    <dgm:cxn modelId="{A03DE4A6-A5D4-4B66-A8A6-27785E7C2F44}" srcId="{14F0702E-82D7-4AE8-9843-0B39EAE8FF22}" destId="{66DC304B-4213-442D-AEB6-6C643C3293AA}" srcOrd="0" destOrd="0" parTransId="{20B793DC-82A5-4155-A7C8-58700701B7D8}" sibTransId="{E3C7BC2B-F446-4831-991E-4B9A58B799AC}"/>
    <dgm:cxn modelId="{D386A573-A971-4E69-8993-744048E84036}" srcId="{66DC304B-4213-442D-AEB6-6C643C3293AA}" destId="{01886E0D-167A-4543-B5E3-F22D047415CF}" srcOrd="0" destOrd="0" parTransId="{84F9E789-C86E-423C-A9E9-83325D9FD7B1}" sibTransId="{73B17FE6-3F7D-4E21-9AC7-8A5B2B31D445}"/>
    <dgm:cxn modelId="{ACCCB9D1-C3BE-4E5B-9A85-884B0C0AEBBB}" type="presOf" srcId="{66DC304B-4213-442D-AEB6-6C643C3293AA}" destId="{CAD6939D-9DC8-4562-9E3A-085122862AFA}" srcOrd="1" destOrd="0" presId="urn:microsoft.com/office/officeart/2005/8/layout/list1"/>
    <dgm:cxn modelId="{752159B5-DD49-4D6B-A7F3-1121F2F1FDF7}" type="presOf" srcId="{3F4E7A3E-DAA1-4E83-84E0-ECFAE5B0A97A}" destId="{CEDD29F4-C474-4815-9A77-FBAD05C946E3}" srcOrd="0" destOrd="2" presId="urn:microsoft.com/office/officeart/2005/8/layout/list1"/>
    <dgm:cxn modelId="{86F340CA-CA26-4B59-AE49-D0134CACFBA6}" type="presOf" srcId="{01886E0D-167A-4543-B5E3-F22D047415CF}" destId="{CEDD29F4-C474-4815-9A77-FBAD05C946E3}" srcOrd="0" destOrd="0" presId="urn:microsoft.com/office/officeart/2005/8/layout/list1"/>
    <dgm:cxn modelId="{EC37FD56-CA64-44A7-BC38-9C7544EB4A4B}" type="presOf" srcId="{0921885B-67ED-4B9F-BC6B-60AA1BC5EF2B}" destId="{CEDD29F4-C474-4815-9A77-FBAD05C946E3}" srcOrd="0" destOrd="5" presId="urn:microsoft.com/office/officeart/2005/8/layout/list1"/>
    <dgm:cxn modelId="{18B8E08B-D967-4D46-B901-DC46DF93CC1A}" srcId="{66DC304B-4213-442D-AEB6-6C643C3293AA}" destId="{05AD5565-3B95-4EF0-BB03-5EBA0718BD1C}" srcOrd="3" destOrd="0" parTransId="{41249055-FE52-45AB-A030-7BEFD9DB494D}" sibTransId="{8B034B17-6B50-40CC-8E13-0655655FF95B}"/>
    <dgm:cxn modelId="{4DDECA99-9F54-431C-97B9-7B829CDE2E43}" type="presOf" srcId="{3232272C-19F1-4701-89F0-EA0D0D8F29AF}" destId="{CEDD29F4-C474-4815-9A77-FBAD05C946E3}" srcOrd="0" destOrd="1" presId="urn:microsoft.com/office/officeart/2005/8/layout/list1"/>
    <dgm:cxn modelId="{54A12D0E-8767-4FB2-9139-A912B8EE6102}" type="presOf" srcId="{66DC304B-4213-442D-AEB6-6C643C3293AA}" destId="{E14E3DCA-DBA9-49F1-AC4E-A666C0914756}" srcOrd="0" destOrd="0" presId="urn:microsoft.com/office/officeart/2005/8/layout/list1"/>
    <dgm:cxn modelId="{4842796C-2EB1-45FD-852D-4B3567223C9C}" type="presOf" srcId="{05AD5565-3B95-4EF0-BB03-5EBA0718BD1C}" destId="{CEDD29F4-C474-4815-9A77-FBAD05C946E3}" srcOrd="0" destOrd="3" presId="urn:microsoft.com/office/officeart/2005/8/layout/list1"/>
    <dgm:cxn modelId="{DEA7D799-BAD2-485E-AC8C-5AA4D50FACEA}" srcId="{66DC304B-4213-442D-AEB6-6C643C3293AA}" destId="{0921885B-67ED-4B9F-BC6B-60AA1BC5EF2B}" srcOrd="5" destOrd="0" parTransId="{AFC603CC-6EEB-4FE1-B8D4-DCF03EB468EB}" sibTransId="{FFAF7704-08D7-41C6-BD04-6479510D52FE}"/>
    <dgm:cxn modelId="{69E499E1-FAD7-4065-A752-073FEADB4696}" srcId="{66DC304B-4213-442D-AEB6-6C643C3293AA}" destId="{3F4E7A3E-DAA1-4E83-84E0-ECFAE5B0A97A}" srcOrd="2" destOrd="0" parTransId="{9B59BA73-839A-43DE-8DF9-4B5B4DBF4E3E}" sibTransId="{5EB50123-DC6B-4E18-A1D3-6FAB773DE891}"/>
    <dgm:cxn modelId="{56B5A1EB-5F43-45E0-A06F-C78EDD99B5E2}" type="presOf" srcId="{14F0702E-82D7-4AE8-9843-0B39EAE8FF22}" destId="{C49533CB-F4BB-41DA-836C-8F10BE41CAE5}" srcOrd="0" destOrd="0" presId="urn:microsoft.com/office/officeart/2005/8/layout/list1"/>
    <dgm:cxn modelId="{2AF34CF3-A580-47EB-AE60-20A41CA90667}" srcId="{66DC304B-4213-442D-AEB6-6C643C3293AA}" destId="{A9221549-1A9A-439C-8CA4-9DEE2CF75E1E}" srcOrd="4" destOrd="0" parTransId="{D39BAA88-1F0A-4C1C-8510-C264F003FDF0}" sibTransId="{69E73B8B-7A73-4559-97CC-4BAC1A21C1F1}"/>
    <dgm:cxn modelId="{05F4DE42-B49B-4959-A58B-2FC80CE4B537}" srcId="{66DC304B-4213-442D-AEB6-6C643C3293AA}" destId="{3232272C-19F1-4701-89F0-EA0D0D8F29AF}" srcOrd="1" destOrd="0" parTransId="{B241F20B-77D7-4016-91A6-3F9A40D739F6}" sibTransId="{521B0145-3E30-4851-BDF7-BFD9A5D69020}"/>
    <dgm:cxn modelId="{7CF97219-85DA-4AE1-BC7E-D94C05E73510}" type="presParOf" srcId="{C49533CB-F4BB-41DA-836C-8F10BE41CAE5}" destId="{39B8EF77-8720-46E6-9048-B3847F9BD5D6}" srcOrd="0" destOrd="0" presId="urn:microsoft.com/office/officeart/2005/8/layout/list1"/>
    <dgm:cxn modelId="{0DDF44F5-080B-478B-8F32-429F2F651E18}" type="presParOf" srcId="{39B8EF77-8720-46E6-9048-B3847F9BD5D6}" destId="{E14E3DCA-DBA9-49F1-AC4E-A666C0914756}" srcOrd="0" destOrd="0" presId="urn:microsoft.com/office/officeart/2005/8/layout/list1"/>
    <dgm:cxn modelId="{9EF64423-BDA2-40B3-A505-91ED8D38B0EB}" type="presParOf" srcId="{39B8EF77-8720-46E6-9048-B3847F9BD5D6}" destId="{CAD6939D-9DC8-4562-9E3A-085122862AFA}" srcOrd="1" destOrd="0" presId="urn:microsoft.com/office/officeart/2005/8/layout/list1"/>
    <dgm:cxn modelId="{1D3970EE-52E1-450A-9BA3-11B549854174}" type="presParOf" srcId="{C49533CB-F4BB-41DA-836C-8F10BE41CAE5}" destId="{84C71325-6988-427D-92A2-AEDD6A3F1FA7}" srcOrd="1" destOrd="0" presId="urn:microsoft.com/office/officeart/2005/8/layout/list1"/>
    <dgm:cxn modelId="{28CD3BFC-D7D6-4EFE-B343-A61902E27499}" type="presParOf" srcId="{C49533CB-F4BB-41DA-836C-8F10BE41CAE5}" destId="{CEDD29F4-C474-4815-9A77-FBAD05C946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EBBC1D-2EF5-45F0-9C58-4A109EB61C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41EF6E-A6DB-4B3D-BE22-2EFBB3E7EF25}">
      <dgm:prSet phldrT="[Текст]" custT="1"/>
      <dgm:spPr/>
      <dgm:t>
        <a:bodyPr/>
        <a:lstStyle/>
        <a:p>
          <a:r>
            <a:rPr lang="ru-RU" sz="2000" b="1" dirty="0" smtClean="0"/>
            <a:t>Размещение информационных материалов:</a:t>
          </a:r>
          <a:endParaRPr lang="ru-RU" sz="2000" b="1" dirty="0"/>
        </a:p>
      </dgm:t>
    </dgm:pt>
    <dgm:pt modelId="{ECF8AA02-8BF7-4269-840D-B745B5B5CCB2}" type="parTrans" cxnId="{12481E2E-B882-4109-8404-3ABCFA0C3D4F}">
      <dgm:prSet/>
      <dgm:spPr/>
      <dgm:t>
        <a:bodyPr/>
        <a:lstStyle/>
        <a:p>
          <a:endParaRPr lang="ru-RU"/>
        </a:p>
      </dgm:t>
    </dgm:pt>
    <dgm:pt modelId="{FCCEDC5E-647A-4CF9-86B1-814C6DD89766}" type="sibTrans" cxnId="{12481E2E-B882-4109-8404-3ABCFA0C3D4F}">
      <dgm:prSet/>
      <dgm:spPr/>
      <dgm:t>
        <a:bodyPr/>
        <a:lstStyle/>
        <a:p>
          <a:endParaRPr lang="ru-RU"/>
        </a:p>
      </dgm:t>
    </dgm:pt>
    <dgm:pt modelId="{9BD1D109-5E92-4EA0-B36F-6248F5A9ECA5}">
      <dgm:prSet phldrT="[Текст]" custT="1"/>
      <dgm:spPr/>
      <dgm:t>
        <a:bodyPr/>
        <a:lstStyle/>
        <a:p>
          <a:r>
            <a:rPr lang="ru-RU" sz="2000" b="1" dirty="0" smtClean="0"/>
            <a:t>Трансляция аудио и видеороликов:</a:t>
          </a:r>
          <a:endParaRPr lang="ru-RU" sz="2000" b="1" dirty="0"/>
        </a:p>
      </dgm:t>
    </dgm:pt>
    <dgm:pt modelId="{CE3189DD-1578-4E69-919B-96881A373D16}" type="parTrans" cxnId="{53D1AF89-F59D-4B08-AE83-6A8C630FE46A}">
      <dgm:prSet/>
      <dgm:spPr/>
      <dgm:t>
        <a:bodyPr/>
        <a:lstStyle/>
        <a:p>
          <a:endParaRPr lang="ru-RU"/>
        </a:p>
      </dgm:t>
    </dgm:pt>
    <dgm:pt modelId="{1929F301-0611-4AE4-831B-A173FFA2B41E}" type="sibTrans" cxnId="{53D1AF89-F59D-4B08-AE83-6A8C630FE46A}">
      <dgm:prSet/>
      <dgm:spPr/>
      <dgm:t>
        <a:bodyPr/>
        <a:lstStyle/>
        <a:p>
          <a:endParaRPr lang="ru-RU"/>
        </a:p>
      </dgm:t>
    </dgm:pt>
    <dgm:pt modelId="{B66D53BA-DB51-4B60-AA9B-6B90AFF285D5}">
      <dgm:prSet phldrT="[Текст]" custT="1"/>
      <dgm:spPr/>
      <dgm:t>
        <a:bodyPr/>
        <a:lstStyle/>
        <a:p>
          <a:r>
            <a:rPr lang="ru-RU" sz="2000" b="1" dirty="0" smtClean="0"/>
            <a:t>Информирование о проведении Сплошного наблюдения МСП:</a:t>
          </a:r>
          <a:endParaRPr lang="ru-RU" sz="2000" b="1" dirty="0"/>
        </a:p>
      </dgm:t>
    </dgm:pt>
    <dgm:pt modelId="{A28B5148-59DA-4DB3-AEB4-B1028883A53E}" type="parTrans" cxnId="{AB0ED1A3-2CDE-4027-A1CE-73D8E37F42B1}">
      <dgm:prSet/>
      <dgm:spPr/>
      <dgm:t>
        <a:bodyPr/>
        <a:lstStyle/>
        <a:p>
          <a:endParaRPr lang="ru-RU"/>
        </a:p>
      </dgm:t>
    </dgm:pt>
    <dgm:pt modelId="{94BEDFD7-CF93-451D-BEE0-D16E5F61FBB7}" type="sibTrans" cxnId="{AB0ED1A3-2CDE-4027-A1CE-73D8E37F42B1}">
      <dgm:prSet/>
      <dgm:spPr/>
      <dgm:t>
        <a:bodyPr/>
        <a:lstStyle/>
        <a:p>
          <a:endParaRPr lang="ru-RU"/>
        </a:p>
      </dgm:t>
    </dgm:pt>
    <dgm:pt modelId="{F2D61B2F-91F0-45C2-A13A-FB93A0F94D79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Министерства экономического развития Калужской области;</a:t>
          </a:r>
          <a:endParaRPr lang="ru-RU" sz="1400" dirty="0">
            <a:solidFill>
              <a:srgbClr val="002060"/>
            </a:solidFill>
          </a:endParaRPr>
        </a:p>
      </dgm:t>
    </dgm:pt>
    <dgm:pt modelId="{A2B920AE-7813-4B6B-A4A2-8B3BD47AE8F8}" type="parTrans" cxnId="{5EAB6F37-ACEE-4FB3-ABBB-C6D3CB3997C5}">
      <dgm:prSet/>
      <dgm:spPr/>
      <dgm:t>
        <a:bodyPr/>
        <a:lstStyle/>
        <a:p>
          <a:endParaRPr lang="ru-RU"/>
        </a:p>
      </dgm:t>
    </dgm:pt>
    <dgm:pt modelId="{26C6BBD2-5A5B-4649-920E-6FDF03299985}" type="sibTrans" cxnId="{5EAB6F37-ACEE-4FB3-ABBB-C6D3CB3997C5}">
      <dgm:prSet/>
      <dgm:spPr/>
      <dgm:t>
        <a:bodyPr/>
        <a:lstStyle/>
        <a:p>
          <a:endParaRPr lang="ru-RU"/>
        </a:p>
      </dgm:t>
    </dgm:pt>
    <dgm:pt modelId="{24325599-5987-47B2-99ED-353292C1751C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УФНС по Калужской области;</a:t>
          </a:r>
          <a:endParaRPr lang="ru-RU" sz="1400" dirty="0">
            <a:solidFill>
              <a:srgbClr val="002060"/>
            </a:solidFill>
          </a:endParaRPr>
        </a:p>
      </dgm:t>
    </dgm:pt>
    <dgm:pt modelId="{977C2C2C-6366-4461-93A4-D33996ADB724}" type="parTrans" cxnId="{331E9673-A776-4A99-9DE7-39770D3C9831}">
      <dgm:prSet/>
      <dgm:spPr/>
      <dgm:t>
        <a:bodyPr/>
        <a:lstStyle/>
        <a:p>
          <a:endParaRPr lang="ru-RU"/>
        </a:p>
      </dgm:t>
    </dgm:pt>
    <dgm:pt modelId="{7E106105-82B8-4D06-AE88-1AF0635E302C}" type="sibTrans" cxnId="{331E9673-A776-4A99-9DE7-39770D3C9831}">
      <dgm:prSet/>
      <dgm:spPr/>
      <dgm:t>
        <a:bodyPr/>
        <a:lstStyle/>
        <a:p>
          <a:endParaRPr lang="ru-RU"/>
        </a:p>
      </dgm:t>
    </dgm:pt>
    <dgm:pt modelId="{623F938B-31A4-4607-86D6-299B0317B95E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Администраций муниципальных районов Калужской области;</a:t>
          </a:r>
          <a:endParaRPr lang="ru-RU" sz="1400" dirty="0">
            <a:solidFill>
              <a:srgbClr val="002060"/>
            </a:solidFill>
          </a:endParaRPr>
        </a:p>
      </dgm:t>
    </dgm:pt>
    <dgm:pt modelId="{DAB565D7-8F5E-40FD-B90A-DF6BF6837825}" type="parTrans" cxnId="{B4D04548-8C36-4077-907B-EDD8CF55DD8F}">
      <dgm:prSet/>
      <dgm:spPr/>
      <dgm:t>
        <a:bodyPr/>
        <a:lstStyle/>
        <a:p>
          <a:endParaRPr lang="ru-RU"/>
        </a:p>
      </dgm:t>
    </dgm:pt>
    <dgm:pt modelId="{CF424E7D-D64C-45C7-85C2-3BD0F261ACDC}" type="sibTrans" cxnId="{B4D04548-8C36-4077-907B-EDD8CF55DD8F}">
      <dgm:prSet/>
      <dgm:spPr/>
      <dgm:t>
        <a:bodyPr/>
        <a:lstStyle/>
        <a:p>
          <a:endParaRPr lang="ru-RU"/>
        </a:p>
      </dgm:t>
    </dgm:pt>
    <dgm:pt modelId="{DA9BCB32-DBDA-4709-8035-C3F98B540C2A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На региональных каналах телевидения и радиовещания;</a:t>
          </a:r>
          <a:endParaRPr lang="ru-RU" sz="1400" dirty="0">
            <a:solidFill>
              <a:srgbClr val="002060"/>
            </a:solidFill>
          </a:endParaRPr>
        </a:p>
      </dgm:t>
    </dgm:pt>
    <dgm:pt modelId="{EAF8F656-C509-4034-A364-3BB6246309BA}" type="parTrans" cxnId="{36730219-C043-4884-9742-4E0E4F8D7220}">
      <dgm:prSet/>
      <dgm:spPr/>
      <dgm:t>
        <a:bodyPr/>
        <a:lstStyle/>
        <a:p>
          <a:endParaRPr lang="ru-RU"/>
        </a:p>
      </dgm:t>
    </dgm:pt>
    <dgm:pt modelId="{27116B57-2357-4CC9-A34A-B47B46CD1745}" type="sibTrans" cxnId="{36730219-C043-4884-9742-4E0E4F8D7220}">
      <dgm:prSet/>
      <dgm:spPr/>
      <dgm:t>
        <a:bodyPr/>
        <a:lstStyle/>
        <a:p>
          <a:endParaRPr lang="ru-RU"/>
        </a:p>
      </dgm:t>
    </dgm:pt>
    <dgm:pt modelId="{4C339566-D9B4-4B9C-9E63-B7705D954BF9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На совещаниях, круглых столах, других мероприятиях с участием субъектов МСП;</a:t>
          </a:r>
          <a:endParaRPr lang="ru-RU" sz="1400" dirty="0">
            <a:solidFill>
              <a:srgbClr val="002060"/>
            </a:solidFill>
          </a:endParaRPr>
        </a:p>
      </dgm:t>
    </dgm:pt>
    <dgm:pt modelId="{5B2ED56F-1274-41E7-AB61-6044FE93B8DA}" type="parTrans" cxnId="{1C7482D1-FC4E-4819-A343-ECC52B0E3957}">
      <dgm:prSet/>
      <dgm:spPr/>
      <dgm:t>
        <a:bodyPr/>
        <a:lstStyle/>
        <a:p>
          <a:endParaRPr lang="ru-RU"/>
        </a:p>
      </dgm:t>
    </dgm:pt>
    <dgm:pt modelId="{2C1FA2CD-E884-4035-96C2-00FFDE4A407A}" type="sibTrans" cxnId="{1C7482D1-FC4E-4819-A343-ECC52B0E3957}">
      <dgm:prSet/>
      <dgm:spPr/>
      <dgm:t>
        <a:bodyPr/>
        <a:lstStyle/>
        <a:p>
          <a:endParaRPr lang="ru-RU"/>
        </a:p>
      </dgm:t>
    </dgm:pt>
    <dgm:pt modelId="{7F721672-F0C9-4B48-B19C-6E7F4A4E70CE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Через системы информирования ФНС, Почты России, ОИВ, МО</a:t>
          </a:r>
          <a:endParaRPr lang="ru-RU" sz="1400" dirty="0">
            <a:solidFill>
              <a:srgbClr val="002060"/>
            </a:solidFill>
          </a:endParaRPr>
        </a:p>
      </dgm:t>
    </dgm:pt>
    <dgm:pt modelId="{B5E8B96B-8E0D-41EE-8E01-83DA2FB289D3}" type="parTrans" cxnId="{40ADA7A4-B748-45C6-9192-28C8DD8277D0}">
      <dgm:prSet/>
      <dgm:spPr/>
      <dgm:t>
        <a:bodyPr/>
        <a:lstStyle/>
        <a:p>
          <a:endParaRPr lang="ru-RU"/>
        </a:p>
      </dgm:t>
    </dgm:pt>
    <dgm:pt modelId="{0C1581FA-869A-412B-B878-C0C384825729}" type="sibTrans" cxnId="{40ADA7A4-B748-45C6-9192-28C8DD8277D0}">
      <dgm:prSet/>
      <dgm:spPr/>
      <dgm:t>
        <a:bodyPr/>
        <a:lstStyle/>
        <a:p>
          <a:endParaRPr lang="ru-RU"/>
        </a:p>
      </dgm:t>
    </dgm:pt>
    <dgm:pt modelId="{46F11502-23CA-46C4-98A5-F6EBE11EBFC1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В торговых центрах ;</a:t>
          </a:r>
          <a:endParaRPr lang="ru-RU" sz="1400" dirty="0">
            <a:solidFill>
              <a:srgbClr val="002060"/>
            </a:solidFill>
          </a:endParaRPr>
        </a:p>
      </dgm:t>
    </dgm:pt>
    <dgm:pt modelId="{AD4EE59E-8378-47CE-8A69-F2E557F650C9}" type="parTrans" cxnId="{B48F4D30-1E54-4EBC-AEF1-1C7F52E55FD4}">
      <dgm:prSet/>
      <dgm:spPr/>
    </dgm:pt>
    <dgm:pt modelId="{619562C5-D471-434A-9321-89AB3CD9DF22}" type="sibTrans" cxnId="{B48F4D30-1E54-4EBC-AEF1-1C7F52E55FD4}">
      <dgm:prSet/>
      <dgm:spPr/>
    </dgm:pt>
    <dgm:pt modelId="{44CBF2A6-69A5-46AF-9308-E32DDBD192DC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Институтах развития и поддержки малого бизнеса;</a:t>
          </a:r>
          <a:endParaRPr lang="ru-RU" sz="1400" dirty="0">
            <a:solidFill>
              <a:srgbClr val="002060"/>
            </a:solidFill>
          </a:endParaRPr>
        </a:p>
      </dgm:t>
    </dgm:pt>
    <dgm:pt modelId="{AAB6020C-21F6-4687-B7BB-C5226E7884B5}" type="parTrans" cxnId="{816104EC-34B8-4829-A79C-EB7C80DD1F60}">
      <dgm:prSet/>
      <dgm:spPr/>
    </dgm:pt>
    <dgm:pt modelId="{068858C3-678D-463F-988D-9FAF6E4108FA}" type="sibTrans" cxnId="{816104EC-34B8-4829-A79C-EB7C80DD1F60}">
      <dgm:prSet/>
      <dgm:spPr/>
    </dgm:pt>
    <dgm:pt modelId="{6EA852A7-27F6-491E-9D85-E4FE3A5E92E8}" type="pres">
      <dgm:prSet presAssocID="{ECEBBC1D-2EF5-45F0-9C58-4A109EB61C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06417-0EFD-4FEA-9CF0-3C45713F179A}" type="pres">
      <dgm:prSet presAssocID="{9941EF6E-A6DB-4B3D-BE22-2EFBB3E7EF25}" presName="parentLin" presStyleCnt="0"/>
      <dgm:spPr/>
    </dgm:pt>
    <dgm:pt modelId="{50FCA645-B79E-46F5-AE00-D8F159AE7B7D}" type="pres">
      <dgm:prSet presAssocID="{9941EF6E-A6DB-4B3D-BE22-2EFBB3E7EF2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00DF76-8078-4450-A7FC-E91318E7602F}" type="pres">
      <dgm:prSet presAssocID="{9941EF6E-A6DB-4B3D-BE22-2EFBB3E7EF25}" presName="parentText" presStyleLbl="node1" presStyleIdx="0" presStyleCnt="3" custScaleX="118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30939-4575-4EB7-895F-D8042D9E2BB3}" type="pres">
      <dgm:prSet presAssocID="{9941EF6E-A6DB-4B3D-BE22-2EFBB3E7EF25}" presName="negativeSpace" presStyleCnt="0"/>
      <dgm:spPr/>
    </dgm:pt>
    <dgm:pt modelId="{FC6266E3-7599-40E2-97FF-D023576C2784}" type="pres">
      <dgm:prSet presAssocID="{9941EF6E-A6DB-4B3D-BE22-2EFBB3E7EF2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0543B-10F1-49AF-B54C-2206551308EA}" type="pres">
      <dgm:prSet presAssocID="{FCCEDC5E-647A-4CF9-86B1-814C6DD89766}" presName="spaceBetweenRectangles" presStyleCnt="0"/>
      <dgm:spPr/>
    </dgm:pt>
    <dgm:pt modelId="{FA9B16F9-9E91-4698-B05B-7F2DFB31E7E1}" type="pres">
      <dgm:prSet presAssocID="{9BD1D109-5E92-4EA0-B36F-6248F5A9ECA5}" presName="parentLin" presStyleCnt="0"/>
      <dgm:spPr/>
    </dgm:pt>
    <dgm:pt modelId="{B51CC5DB-17AA-48E5-A501-1C0EFE11EB5F}" type="pres">
      <dgm:prSet presAssocID="{9BD1D109-5E92-4EA0-B36F-6248F5A9EC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C7882B-C104-4C91-8A8D-316B67BB45FF}" type="pres">
      <dgm:prSet presAssocID="{9BD1D109-5E92-4EA0-B36F-6248F5A9ECA5}" presName="parentText" presStyleLbl="node1" presStyleIdx="1" presStyleCnt="3" custScaleX="120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0CED2-0AD2-4653-9C0A-B7C858FAEA19}" type="pres">
      <dgm:prSet presAssocID="{9BD1D109-5E92-4EA0-B36F-6248F5A9ECA5}" presName="negativeSpace" presStyleCnt="0"/>
      <dgm:spPr/>
    </dgm:pt>
    <dgm:pt modelId="{F6B210AE-C2FA-4138-810E-91FC99BD49A6}" type="pres">
      <dgm:prSet presAssocID="{9BD1D109-5E92-4EA0-B36F-6248F5A9ECA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6F6A8-4584-43B3-A774-E4C1DC670C56}" type="pres">
      <dgm:prSet presAssocID="{1929F301-0611-4AE4-831B-A173FFA2B41E}" presName="spaceBetweenRectangles" presStyleCnt="0"/>
      <dgm:spPr/>
    </dgm:pt>
    <dgm:pt modelId="{BDAE8F69-F14B-4ACB-A666-621EC06333AE}" type="pres">
      <dgm:prSet presAssocID="{B66D53BA-DB51-4B60-AA9B-6B90AFF285D5}" presName="parentLin" presStyleCnt="0"/>
      <dgm:spPr/>
    </dgm:pt>
    <dgm:pt modelId="{4C712FA0-A4ED-4EB7-BBB5-C4E2B666418A}" type="pres">
      <dgm:prSet presAssocID="{B66D53BA-DB51-4B60-AA9B-6B90AFF285D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1A1E2E6-1351-48C9-96F4-C317657391CC}" type="pres">
      <dgm:prSet presAssocID="{B66D53BA-DB51-4B60-AA9B-6B90AFF285D5}" presName="parentText" presStyleLbl="node1" presStyleIdx="2" presStyleCnt="3" custScaleX="120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E247D-D648-494A-AF98-9E242E9E6DDD}" type="pres">
      <dgm:prSet presAssocID="{B66D53BA-DB51-4B60-AA9B-6B90AFF285D5}" presName="negativeSpace" presStyleCnt="0"/>
      <dgm:spPr/>
    </dgm:pt>
    <dgm:pt modelId="{DC04ECE9-730F-4224-AAEB-E123651E84F5}" type="pres">
      <dgm:prSet presAssocID="{B66D53BA-DB51-4B60-AA9B-6B90AFF285D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E9673-A776-4A99-9DE7-39770D3C9831}" srcId="{9941EF6E-A6DB-4B3D-BE22-2EFBB3E7EF25}" destId="{24325599-5987-47B2-99ED-353292C1751C}" srcOrd="1" destOrd="0" parTransId="{977C2C2C-6366-4461-93A4-D33996ADB724}" sibTransId="{7E106105-82B8-4D06-AE88-1AF0635E302C}"/>
    <dgm:cxn modelId="{12481E2E-B882-4109-8404-3ABCFA0C3D4F}" srcId="{ECEBBC1D-2EF5-45F0-9C58-4A109EB61C2C}" destId="{9941EF6E-A6DB-4B3D-BE22-2EFBB3E7EF25}" srcOrd="0" destOrd="0" parTransId="{ECF8AA02-8BF7-4269-840D-B745B5B5CCB2}" sibTransId="{FCCEDC5E-647A-4CF9-86B1-814C6DD89766}"/>
    <dgm:cxn modelId="{53D1AF89-F59D-4B08-AE83-6A8C630FE46A}" srcId="{ECEBBC1D-2EF5-45F0-9C58-4A109EB61C2C}" destId="{9BD1D109-5E92-4EA0-B36F-6248F5A9ECA5}" srcOrd="1" destOrd="0" parTransId="{CE3189DD-1578-4E69-919B-96881A373D16}" sibTransId="{1929F301-0611-4AE4-831B-A173FFA2B41E}"/>
    <dgm:cxn modelId="{97973E01-A245-4DA6-900E-513A12D87160}" type="presOf" srcId="{DA9BCB32-DBDA-4709-8035-C3F98B540C2A}" destId="{F6B210AE-C2FA-4138-810E-91FC99BD49A6}" srcOrd="0" destOrd="0" presId="urn:microsoft.com/office/officeart/2005/8/layout/list1"/>
    <dgm:cxn modelId="{D586F573-773C-4CF4-8610-9657BE4A9954}" type="presOf" srcId="{4C339566-D9B4-4B9C-9E63-B7705D954BF9}" destId="{DC04ECE9-730F-4224-AAEB-E123651E84F5}" srcOrd="0" destOrd="0" presId="urn:microsoft.com/office/officeart/2005/8/layout/list1"/>
    <dgm:cxn modelId="{3AAA50D0-B10F-4B9D-9090-48FBA590422D}" type="presOf" srcId="{44CBF2A6-69A5-46AF-9308-E32DDBD192DC}" destId="{FC6266E3-7599-40E2-97FF-D023576C2784}" srcOrd="0" destOrd="3" presId="urn:microsoft.com/office/officeart/2005/8/layout/list1"/>
    <dgm:cxn modelId="{36730219-C043-4884-9742-4E0E4F8D7220}" srcId="{9BD1D109-5E92-4EA0-B36F-6248F5A9ECA5}" destId="{DA9BCB32-DBDA-4709-8035-C3F98B540C2A}" srcOrd="0" destOrd="0" parTransId="{EAF8F656-C509-4034-A364-3BB6246309BA}" sibTransId="{27116B57-2357-4CC9-A34A-B47B46CD1745}"/>
    <dgm:cxn modelId="{066F8028-F551-4D01-9150-DF06C8663BCF}" type="presOf" srcId="{9941EF6E-A6DB-4B3D-BE22-2EFBB3E7EF25}" destId="{AE00DF76-8078-4450-A7FC-E91318E7602F}" srcOrd="1" destOrd="0" presId="urn:microsoft.com/office/officeart/2005/8/layout/list1"/>
    <dgm:cxn modelId="{E0F019F6-0FC8-4B5E-8260-DAB329DEDBA1}" type="presOf" srcId="{24325599-5987-47B2-99ED-353292C1751C}" destId="{FC6266E3-7599-40E2-97FF-D023576C2784}" srcOrd="0" destOrd="1" presId="urn:microsoft.com/office/officeart/2005/8/layout/list1"/>
    <dgm:cxn modelId="{40ADA7A4-B748-45C6-9192-28C8DD8277D0}" srcId="{B66D53BA-DB51-4B60-AA9B-6B90AFF285D5}" destId="{7F721672-F0C9-4B48-B19C-6E7F4A4E70CE}" srcOrd="1" destOrd="0" parTransId="{B5E8B96B-8E0D-41EE-8E01-83DA2FB289D3}" sibTransId="{0C1581FA-869A-412B-B878-C0C384825729}"/>
    <dgm:cxn modelId="{9A23DE80-DD47-4E28-827C-13D2F9223D6C}" type="presOf" srcId="{623F938B-31A4-4607-86D6-299B0317B95E}" destId="{FC6266E3-7599-40E2-97FF-D023576C2784}" srcOrd="0" destOrd="2" presId="urn:microsoft.com/office/officeart/2005/8/layout/list1"/>
    <dgm:cxn modelId="{8085FF9A-92A2-4F6F-8E4D-6C68B093162B}" type="presOf" srcId="{46F11502-23CA-46C4-98A5-F6EBE11EBFC1}" destId="{FC6266E3-7599-40E2-97FF-D023576C2784}" srcOrd="0" destOrd="4" presId="urn:microsoft.com/office/officeart/2005/8/layout/list1"/>
    <dgm:cxn modelId="{816104EC-34B8-4829-A79C-EB7C80DD1F60}" srcId="{9941EF6E-A6DB-4B3D-BE22-2EFBB3E7EF25}" destId="{44CBF2A6-69A5-46AF-9308-E32DDBD192DC}" srcOrd="3" destOrd="0" parTransId="{AAB6020C-21F6-4687-B7BB-C5226E7884B5}" sibTransId="{068858C3-678D-463F-988D-9FAF6E4108FA}"/>
    <dgm:cxn modelId="{B4D04548-8C36-4077-907B-EDD8CF55DD8F}" srcId="{9941EF6E-A6DB-4B3D-BE22-2EFBB3E7EF25}" destId="{623F938B-31A4-4607-86D6-299B0317B95E}" srcOrd="2" destOrd="0" parTransId="{DAB565D7-8F5E-40FD-B90A-DF6BF6837825}" sibTransId="{CF424E7D-D64C-45C7-85C2-3BD0F261ACDC}"/>
    <dgm:cxn modelId="{B48F4D30-1E54-4EBC-AEF1-1C7F52E55FD4}" srcId="{9941EF6E-A6DB-4B3D-BE22-2EFBB3E7EF25}" destId="{46F11502-23CA-46C4-98A5-F6EBE11EBFC1}" srcOrd="4" destOrd="0" parTransId="{AD4EE59E-8378-47CE-8A69-F2E557F650C9}" sibTransId="{619562C5-D471-434A-9321-89AB3CD9DF22}"/>
    <dgm:cxn modelId="{5F82C358-DE60-4A75-A82D-4D0AD10D1D82}" type="presOf" srcId="{9941EF6E-A6DB-4B3D-BE22-2EFBB3E7EF25}" destId="{50FCA645-B79E-46F5-AE00-D8F159AE7B7D}" srcOrd="0" destOrd="0" presId="urn:microsoft.com/office/officeart/2005/8/layout/list1"/>
    <dgm:cxn modelId="{1C7482D1-FC4E-4819-A343-ECC52B0E3957}" srcId="{B66D53BA-DB51-4B60-AA9B-6B90AFF285D5}" destId="{4C339566-D9B4-4B9C-9E63-B7705D954BF9}" srcOrd="0" destOrd="0" parTransId="{5B2ED56F-1274-41E7-AB61-6044FE93B8DA}" sibTransId="{2C1FA2CD-E884-4035-96C2-00FFDE4A407A}"/>
    <dgm:cxn modelId="{B8CBD61F-A965-418C-B964-FB996431C07B}" type="presOf" srcId="{F2D61B2F-91F0-45C2-A13A-FB93A0F94D79}" destId="{FC6266E3-7599-40E2-97FF-D023576C2784}" srcOrd="0" destOrd="0" presId="urn:microsoft.com/office/officeart/2005/8/layout/list1"/>
    <dgm:cxn modelId="{5D18156E-082B-4746-A1A0-A15D1CC45192}" type="presOf" srcId="{ECEBBC1D-2EF5-45F0-9C58-4A109EB61C2C}" destId="{6EA852A7-27F6-491E-9D85-E4FE3A5E92E8}" srcOrd="0" destOrd="0" presId="urn:microsoft.com/office/officeart/2005/8/layout/list1"/>
    <dgm:cxn modelId="{5EAB6F37-ACEE-4FB3-ABBB-C6D3CB3997C5}" srcId="{9941EF6E-A6DB-4B3D-BE22-2EFBB3E7EF25}" destId="{F2D61B2F-91F0-45C2-A13A-FB93A0F94D79}" srcOrd="0" destOrd="0" parTransId="{A2B920AE-7813-4B6B-A4A2-8B3BD47AE8F8}" sibTransId="{26C6BBD2-5A5B-4649-920E-6FDF03299985}"/>
    <dgm:cxn modelId="{AB0ED1A3-2CDE-4027-A1CE-73D8E37F42B1}" srcId="{ECEBBC1D-2EF5-45F0-9C58-4A109EB61C2C}" destId="{B66D53BA-DB51-4B60-AA9B-6B90AFF285D5}" srcOrd="2" destOrd="0" parTransId="{A28B5148-59DA-4DB3-AEB4-B1028883A53E}" sibTransId="{94BEDFD7-CF93-451D-BEE0-D16E5F61FBB7}"/>
    <dgm:cxn modelId="{7E8D9985-B00A-4746-9DF2-7B52383D0B44}" type="presOf" srcId="{9BD1D109-5E92-4EA0-B36F-6248F5A9ECA5}" destId="{F9C7882B-C104-4C91-8A8D-316B67BB45FF}" srcOrd="1" destOrd="0" presId="urn:microsoft.com/office/officeart/2005/8/layout/list1"/>
    <dgm:cxn modelId="{E2A09B5D-043D-46AF-A7B2-C98940200F22}" type="presOf" srcId="{B66D53BA-DB51-4B60-AA9B-6B90AFF285D5}" destId="{4C712FA0-A4ED-4EB7-BBB5-C4E2B666418A}" srcOrd="0" destOrd="0" presId="urn:microsoft.com/office/officeart/2005/8/layout/list1"/>
    <dgm:cxn modelId="{4C888617-3329-46E9-AE1E-0385EA96BBDD}" type="presOf" srcId="{B66D53BA-DB51-4B60-AA9B-6B90AFF285D5}" destId="{91A1E2E6-1351-48C9-96F4-C317657391CC}" srcOrd="1" destOrd="0" presId="urn:microsoft.com/office/officeart/2005/8/layout/list1"/>
    <dgm:cxn modelId="{278318AC-C665-43BB-8CE7-3BEEB66A9941}" type="presOf" srcId="{7F721672-F0C9-4B48-B19C-6E7F4A4E70CE}" destId="{DC04ECE9-730F-4224-AAEB-E123651E84F5}" srcOrd="0" destOrd="1" presId="urn:microsoft.com/office/officeart/2005/8/layout/list1"/>
    <dgm:cxn modelId="{CB04BC02-82D2-40A7-9DA6-9218B66CE3CE}" type="presOf" srcId="{9BD1D109-5E92-4EA0-B36F-6248F5A9ECA5}" destId="{B51CC5DB-17AA-48E5-A501-1C0EFE11EB5F}" srcOrd="0" destOrd="0" presId="urn:microsoft.com/office/officeart/2005/8/layout/list1"/>
    <dgm:cxn modelId="{C1A5769E-2AFE-4A07-8ADC-E8577C76344F}" type="presParOf" srcId="{6EA852A7-27F6-491E-9D85-E4FE3A5E92E8}" destId="{33A06417-0EFD-4FEA-9CF0-3C45713F179A}" srcOrd="0" destOrd="0" presId="urn:microsoft.com/office/officeart/2005/8/layout/list1"/>
    <dgm:cxn modelId="{A84FD325-54A8-4122-ABF7-018517187B1D}" type="presParOf" srcId="{33A06417-0EFD-4FEA-9CF0-3C45713F179A}" destId="{50FCA645-B79E-46F5-AE00-D8F159AE7B7D}" srcOrd="0" destOrd="0" presId="urn:microsoft.com/office/officeart/2005/8/layout/list1"/>
    <dgm:cxn modelId="{D030CA58-862C-4812-98B1-9C183CDEB7E7}" type="presParOf" srcId="{33A06417-0EFD-4FEA-9CF0-3C45713F179A}" destId="{AE00DF76-8078-4450-A7FC-E91318E7602F}" srcOrd="1" destOrd="0" presId="urn:microsoft.com/office/officeart/2005/8/layout/list1"/>
    <dgm:cxn modelId="{29090ADB-4C8A-478E-8F4A-45EE9201EA9B}" type="presParOf" srcId="{6EA852A7-27F6-491E-9D85-E4FE3A5E92E8}" destId="{FD230939-4575-4EB7-895F-D8042D9E2BB3}" srcOrd="1" destOrd="0" presId="urn:microsoft.com/office/officeart/2005/8/layout/list1"/>
    <dgm:cxn modelId="{25086DCC-383C-4594-A1A3-D033F38F35BC}" type="presParOf" srcId="{6EA852A7-27F6-491E-9D85-E4FE3A5E92E8}" destId="{FC6266E3-7599-40E2-97FF-D023576C2784}" srcOrd="2" destOrd="0" presId="urn:microsoft.com/office/officeart/2005/8/layout/list1"/>
    <dgm:cxn modelId="{18ACF5BE-EBD1-4F26-93F1-119827054DA1}" type="presParOf" srcId="{6EA852A7-27F6-491E-9D85-E4FE3A5E92E8}" destId="{0410543B-10F1-49AF-B54C-2206551308EA}" srcOrd="3" destOrd="0" presId="urn:microsoft.com/office/officeart/2005/8/layout/list1"/>
    <dgm:cxn modelId="{16C190F0-AC1A-4470-BEE8-15A057EFA8D4}" type="presParOf" srcId="{6EA852A7-27F6-491E-9D85-E4FE3A5E92E8}" destId="{FA9B16F9-9E91-4698-B05B-7F2DFB31E7E1}" srcOrd="4" destOrd="0" presId="urn:microsoft.com/office/officeart/2005/8/layout/list1"/>
    <dgm:cxn modelId="{D5221B4F-14D7-4ED7-B573-A0B276497554}" type="presParOf" srcId="{FA9B16F9-9E91-4698-B05B-7F2DFB31E7E1}" destId="{B51CC5DB-17AA-48E5-A501-1C0EFE11EB5F}" srcOrd="0" destOrd="0" presId="urn:microsoft.com/office/officeart/2005/8/layout/list1"/>
    <dgm:cxn modelId="{9B5F8196-C5BC-4628-85C5-A37A33581E42}" type="presParOf" srcId="{FA9B16F9-9E91-4698-B05B-7F2DFB31E7E1}" destId="{F9C7882B-C104-4C91-8A8D-316B67BB45FF}" srcOrd="1" destOrd="0" presId="urn:microsoft.com/office/officeart/2005/8/layout/list1"/>
    <dgm:cxn modelId="{6EBE5EDF-79B3-4760-811D-027DE27D51EF}" type="presParOf" srcId="{6EA852A7-27F6-491E-9D85-E4FE3A5E92E8}" destId="{AE30CED2-0AD2-4653-9C0A-B7C858FAEA19}" srcOrd="5" destOrd="0" presId="urn:microsoft.com/office/officeart/2005/8/layout/list1"/>
    <dgm:cxn modelId="{8145F10B-BC69-41BE-A34D-A8729DFAAB38}" type="presParOf" srcId="{6EA852A7-27F6-491E-9D85-E4FE3A5E92E8}" destId="{F6B210AE-C2FA-4138-810E-91FC99BD49A6}" srcOrd="6" destOrd="0" presId="urn:microsoft.com/office/officeart/2005/8/layout/list1"/>
    <dgm:cxn modelId="{ABD8B16D-5155-4EF3-981C-932AAC359B77}" type="presParOf" srcId="{6EA852A7-27F6-491E-9D85-E4FE3A5E92E8}" destId="{46C6F6A8-4584-43B3-A774-E4C1DC670C56}" srcOrd="7" destOrd="0" presId="urn:microsoft.com/office/officeart/2005/8/layout/list1"/>
    <dgm:cxn modelId="{CF0BEF7B-9D6F-4FFB-BB97-08EC1A78C87E}" type="presParOf" srcId="{6EA852A7-27F6-491E-9D85-E4FE3A5E92E8}" destId="{BDAE8F69-F14B-4ACB-A666-621EC06333AE}" srcOrd="8" destOrd="0" presId="urn:microsoft.com/office/officeart/2005/8/layout/list1"/>
    <dgm:cxn modelId="{DE43E9A4-9E6D-4EE7-B5FF-8CE9D4A83FEB}" type="presParOf" srcId="{BDAE8F69-F14B-4ACB-A666-621EC06333AE}" destId="{4C712FA0-A4ED-4EB7-BBB5-C4E2B666418A}" srcOrd="0" destOrd="0" presId="urn:microsoft.com/office/officeart/2005/8/layout/list1"/>
    <dgm:cxn modelId="{83D19F22-25CF-473E-8D35-7A39C482D7B4}" type="presParOf" srcId="{BDAE8F69-F14B-4ACB-A666-621EC06333AE}" destId="{91A1E2E6-1351-48C9-96F4-C317657391CC}" srcOrd="1" destOrd="0" presId="urn:microsoft.com/office/officeart/2005/8/layout/list1"/>
    <dgm:cxn modelId="{F41D74F9-D303-4CB3-832A-089DD4760022}" type="presParOf" srcId="{6EA852A7-27F6-491E-9D85-E4FE3A5E92E8}" destId="{71DE247D-D648-494A-AF98-9E242E9E6DDD}" srcOrd="9" destOrd="0" presId="urn:microsoft.com/office/officeart/2005/8/layout/list1"/>
    <dgm:cxn modelId="{9DDE4385-2BE2-402A-973F-6C4752187837}" type="presParOf" srcId="{6EA852A7-27F6-491E-9D85-E4FE3A5E92E8}" destId="{DC04ECE9-730F-4224-AAEB-E123651E84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62B4B-B13A-4085-8E90-E1B3D22C084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E103A8-CAD6-4709-833F-CE396369C17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«О развитии малого и среднего предпринимательства в Российской Федерации» </a:t>
          </a:r>
        </a:p>
        <a:p>
          <a:pPr>
            <a:spcAft>
              <a:spcPts val="0"/>
            </a:spcAft>
          </a:pPr>
          <a:r>
            <a:rPr lang="ru-RU" sz="1600" dirty="0" smtClean="0"/>
            <a:t>от 24 июля 2007г. № 209-ФЗ</a:t>
          </a:r>
          <a:endParaRPr lang="ru-RU" sz="2000" dirty="0"/>
        </a:p>
      </dgm:t>
    </dgm:pt>
    <dgm:pt modelId="{59C31E88-AA1C-4FE9-8D33-9A0D4DBE4FC4}" type="parTrans" cxnId="{53E0D781-C6F3-41C3-B9D3-3096CBFF35AD}">
      <dgm:prSet/>
      <dgm:spPr/>
      <dgm:t>
        <a:bodyPr/>
        <a:lstStyle/>
        <a:p>
          <a:endParaRPr lang="ru-RU"/>
        </a:p>
      </dgm:t>
    </dgm:pt>
    <dgm:pt modelId="{2D7F2D58-809F-4143-9FBF-55A0068C372D}" type="sibTrans" cxnId="{53E0D781-C6F3-41C3-B9D3-3096CBFF35AD}">
      <dgm:prSet/>
      <dgm:spPr/>
      <dgm:t>
        <a:bodyPr/>
        <a:lstStyle/>
        <a:p>
          <a:endParaRPr lang="ru-RU"/>
        </a:p>
      </dgm:t>
    </dgm:pt>
    <dgm:pt modelId="{2F249840-8FB0-4DB3-A12F-E0F78DAA668A}">
      <dgm:prSet phldrT="[Текст]" custT="1"/>
      <dgm:spPr/>
      <dgm:t>
        <a:bodyPr/>
        <a:lstStyle/>
        <a:p>
          <a:r>
            <a:rPr lang="ru-RU" sz="2000" b="1" dirty="0" smtClean="0"/>
            <a:t>Ст. 4</a:t>
          </a:r>
          <a:endParaRPr lang="ru-RU" sz="2000" b="1" dirty="0"/>
        </a:p>
      </dgm:t>
    </dgm:pt>
    <dgm:pt modelId="{A146A815-D619-4CB9-B156-0D0D56012A0B}" type="parTrans" cxnId="{B2048ED2-659A-4902-AD47-10F309A5BF9C}">
      <dgm:prSet/>
      <dgm:spPr/>
      <dgm:t>
        <a:bodyPr/>
        <a:lstStyle/>
        <a:p>
          <a:endParaRPr lang="ru-RU"/>
        </a:p>
      </dgm:t>
    </dgm:pt>
    <dgm:pt modelId="{EACE534A-9C2D-4941-8513-9F0D88FEB551}" type="sibTrans" cxnId="{B2048ED2-659A-4902-AD47-10F309A5BF9C}">
      <dgm:prSet/>
      <dgm:spPr/>
      <dgm:t>
        <a:bodyPr/>
        <a:lstStyle/>
        <a:p>
          <a:endParaRPr lang="ru-RU"/>
        </a:p>
      </dgm:t>
    </dgm:pt>
    <dgm:pt modelId="{08F0E1C4-9A6B-4003-A2A7-9F92584EF92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Коммерческие организации </a:t>
          </a:r>
        </a:p>
        <a:p>
          <a:r>
            <a:rPr lang="ru-RU" sz="1200" i="1" dirty="0" smtClean="0">
              <a:solidFill>
                <a:schemeClr val="bg1"/>
              </a:solidFill>
            </a:rPr>
            <a:t>(за исключением государственных и муниципальных организаций</a:t>
          </a:r>
          <a:r>
            <a:rPr lang="ru-RU" sz="1200" dirty="0" smtClean="0">
              <a:solidFill>
                <a:schemeClr val="bg1"/>
              </a:solidFill>
            </a:rPr>
            <a:t>)</a:t>
          </a:r>
          <a:endParaRPr lang="ru-RU" sz="1200" dirty="0">
            <a:solidFill>
              <a:schemeClr val="bg1"/>
            </a:solidFill>
          </a:endParaRPr>
        </a:p>
      </dgm:t>
    </dgm:pt>
    <dgm:pt modelId="{A115ED02-398D-49F7-9A0F-7FF9B0F8360E}" type="parTrans" cxnId="{CBDE7A2D-1ED5-4776-8314-3F0A7154EA02}">
      <dgm:prSet/>
      <dgm:spPr/>
      <dgm:t>
        <a:bodyPr/>
        <a:lstStyle/>
        <a:p>
          <a:endParaRPr lang="ru-RU"/>
        </a:p>
      </dgm:t>
    </dgm:pt>
    <dgm:pt modelId="{40EFF484-97D2-4F8C-B9D3-8E55EC5BB5A0}" type="sibTrans" cxnId="{CBDE7A2D-1ED5-4776-8314-3F0A7154EA02}">
      <dgm:prSet/>
      <dgm:spPr/>
      <dgm:t>
        <a:bodyPr/>
        <a:lstStyle/>
        <a:p>
          <a:endParaRPr lang="ru-RU"/>
        </a:p>
      </dgm:t>
    </dgm:pt>
    <dgm:pt modelId="{98571A42-9430-4BDD-825D-8FEBF38C221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Индивидуальные предприниматели</a:t>
          </a:r>
          <a:endParaRPr lang="ru-RU" sz="1400" dirty="0">
            <a:solidFill>
              <a:schemeClr val="bg1"/>
            </a:solidFill>
          </a:endParaRPr>
        </a:p>
      </dgm:t>
    </dgm:pt>
    <dgm:pt modelId="{AEBB81A1-A378-4F13-B02C-FC3FDB3FA28F}" type="parTrans" cxnId="{7F92DE6E-D424-45C9-987B-44E17306EC31}">
      <dgm:prSet/>
      <dgm:spPr/>
      <dgm:t>
        <a:bodyPr/>
        <a:lstStyle/>
        <a:p>
          <a:endParaRPr lang="ru-RU"/>
        </a:p>
      </dgm:t>
    </dgm:pt>
    <dgm:pt modelId="{C178A12E-5419-407B-93E3-E1932EFA04DF}" type="sibTrans" cxnId="{7F92DE6E-D424-45C9-987B-44E17306EC31}">
      <dgm:prSet/>
      <dgm:spPr/>
      <dgm:t>
        <a:bodyPr/>
        <a:lstStyle/>
        <a:p>
          <a:endParaRPr lang="ru-RU"/>
        </a:p>
      </dgm:t>
    </dgm:pt>
    <dgm:pt modelId="{029D977E-8CD9-4C37-A449-DBAFE7E7A7A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dirty="0" smtClean="0"/>
        </a:p>
        <a:p>
          <a:r>
            <a:rPr lang="ru-RU" sz="2000" b="1" dirty="0" smtClean="0"/>
            <a:t>Ст. 5 </a:t>
          </a:r>
          <a:endParaRPr lang="ru-RU" sz="1600" b="1" dirty="0" smtClean="0"/>
        </a:p>
        <a:p>
          <a:endParaRPr lang="ru-RU" sz="2000" dirty="0"/>
        </a:p>
      </dgm:t>
    </dgm:pt>
    <dgm:pt modelId="{1DE9296D-38A5-42C4-BE54-8706048C45F7}" type="parTrans" cxnId="{C08ED489-5AC0-4DEE-B100-22497F2D115D}">
      <dgm:prSet/>
      <dgm:spPr/>
      <dgm:t>
        <a:bodyPr/>
        <a:lstStyle/>
        <a:p>
          <a:endParaRPr lang="ru-RU"/>
        </a:p>
      </dgm:t>
    </dgm:pt>
    <dgm:pt modelId="{EFD690FF-57F0-4F73-AC15-A32F64077CA7}" type="sibTrans" cxnId="{C08ED489-5AC0-4DEE-B100-22497F2D115D}">
      <dgm:prSet/>
      <dgm:spPr/>
      <dgm:t>
        <a:bodyPr/>
        <a:lstStyle/>
        <a:p>
          <a:endParaRPr lang="ru-RU"/>
        </a:p>
      </dgm:t>
    </dgm:pt>
    <dgm:pt modelId="{3005AC54-0F80-4E67-803F-B83C19C375A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/>
            <a:t>Сплошные статистические наблюдения за деятельностью субъектов малого и среднего предпринимательства проводятся </a:t>
          </a:r>
        </a:p>
        <a:p>
          <a:r>
            <a:rPr lang="ru-RU" sz="2000" b="1" dirty="0" smtClean="0"/>
            <a:t>1</a:t>
          </a:r>
          <a:r>
            <a:rPr lang="ru-RU" sz="1800" b="1" dirty="0" smtClean="0"/>
            <a:t> раз в </a:t>
          </a:r>
          <a:r>
            <a:rPr lang="ru-RU" sz="2000" b="1" dirty="0" smtClean="0"/>
            <a:t>5</a:t>
          </a:r>
          <a:r>
            <a:rPr lang="ru-RU" sz="1800" b="1" dirty="0" smtClean="0"/>
            <a:t> лет</a:t>
          </a:r>
          <a:endParaRPr lang="ru-RU" sz="1800" b="1" dirty="0"/>
        </a:p>
      </dgm:t>
    </dgm:pt>
    <dgm:pt modelId="{E09FA7BE-E5F5-48FD-B642-96B4B213998B}" type="parTrans" cxnId="{EDDFBEB7-2E20-4A36-8C63-E5E2E49BA2F2}">
      <dgm:prSet/>
      <dgm:spPr/>
      <dgm:t>
        <a:bodyPr/>
        <a:lstStyle/>
        <a:p>
          <a:endParaRPr lang="ru-RU"/>
        </a:p>
      </dgm:t>
    </dgm:pt>
    <dgm:pt modelId="{BA9A14CF-2B9F-4480-9304-1AB12B6A6E42}" type="sibTrans" cxnId="{EDDFBEB7-2E20-4A36-8C63-E5E2E49BA2F2}">
      <dgm:prSet/>
      <dgm:spPr/>
      <dgm:t>
        <a:bodyPr/>
        <a:lstStyle/>
        <a:p>
          <a:endParaRPr lang="ru-RU"/>
        </a:p>
      </dgm:t>
    </dgm:pt>
    <dgm:pt modelId="{45C3D781-D4D9-47F7-80C7-516A2BBCF223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Потребительские кооперативы</a:t>
          </a:r>
          <a:endParaRPr lang="ru-RU" sz="1400" dirty="0">
            <a:solidFill>
              <a:schemeClr val="bg1"/>
            </a:solidFill>
          </a:endParaRPr>
        </a:p>
      </dgm:t>
    </dgm:pt>
    <dgm:pt modelId="{B9D655BC-BB40-48D0-BA06-31AE51CD9102}" type="parTrans" cxnId="{ED28A6FF-6169-4F46-8893-10B7ADCF010D}">
      <dgm:prSet/>
      <dgm:spPr/>
      <dgm:t>
        <a:bodyPr/>
        <a:lstStyle/>
        <a:p>
          <a:endParaRPr lang="ru-RU"/>
        </a:p>
      </dgm:t>
    </dgm:pt>
    <dgm:pt modelId="{3DEEC3AD-80D3-41DA-A899-BFAAE6BBAB8B}" type="sibTrans" cxnId="{ED28A6FF-6169-4F46-8893-10B7ADCF010D}">
      <dgm:prSet/>
      <dgm:spPr/>
      <dgm:t>
        <a:bodyPr/>
        <a:lstStyle/>
        <a:p>
          <a:endParaRPr lang="ru-RU"/>
        </a:p>
      </dgm:t>
    </dgm:pt>
    <dgm:pt modelId="{AC87D9C5-67B1-4071-A54E-327DD55AF7EF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Крестьянские (фермерские) хозяйства</a:t>
          </a:r>
          <a:endParaRPr lang="ru-RU" sz="1400" dirty="0">
            <a:solidFill>
              <a:schemeClr val="bg1"/>
            </a:solidFill>
          </a:endParaRPr>
        </a:p>
      </dgm:t>
    </dgm:pt>
    <dgm:pt modelId="{DA4C2987-527A-43FE-95E6-7A77AC35B218}" type="parTrans" cxnId="{426CB518-9F30-4288-9508-0D6FD7E2CCAA}">
      <dgm:prSet/>
      <dgm:spPr/>
      <dgm:t>
        <a:bodyPr/>
        <a:lstStyle/>
        <a:p>
          <a:endParaRPr lang="ru-RU"/>
        </a:p>
      </dgm:t>
    </dgm:pt>
    <dgm:pt modelId="{11EE937A-7EC4-4C62-A4B3-BF3276B047EC}" type="sibTrans" cxnId="{426CB518-9F30-4288-9508-0D6FD7E2CCAA}">
      <dgm:prSet/>
      <dgm:spPr/>
      <dgm:t>
        <a:bodyPr/>
        <a:lstStyle/>
        <a:p>
          <a:endParaRPr lang="ru-RU"/>
        </a:p>
      </dgm:t>
    </dgm:pt>
    <dgm:pt modelId="{569E1597-6616-49BF-A38E-920FA9D757A1}" type="pres">
      <dgm:prSet presAssocID="{B7A62B4B-B13A-4085-8E90-E1B3D22C08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21FE2E-40FF-4394-BAD1-E20F22AD53D2}" type="pres">
      <dgm:prSet presAssocID="{62E103A8-CAD6-4709-833F-CE396369C173}" presName="vertOne" presStyleCnt="0"/>
      <dgm:spPr/>
    </dgm:pt>
    <dgm:pt modelId="{299CBA58-C40D-426B-807D-2D95C28CB18E}" type="pres">
      <dgm:prSet presAssocID="{62E103A8-CAD6-4709-833F-CE396369C173}" presName="txOne" presStyleLbl="node0" presStyleIdx="0" presStyleCnt="1" custScaleY="15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C252C-F02D-4CA7-ABC5-2B6F7165D5E3}" type="pres">
      <dgm:prSet presAssocID="{62E103A8-CAD6-4709-833F-CE396369C173}" presName="parTransOne" presStyleCnt="0"/>
      <dgm:spPr/>
    </dgm:pt>
    <dgm:pt modelId="{9874660E-B2A0-4527-9F01-94B8FF20E6E0}" type="pres">
      <dgm:prSet presAssocID="{62E103A8-CAD6-4709-833F-CE396369C173}" presName="horzOne" presStyleCnt="0"/>
      <dgm:spPr/>
    </dgm:pt>
    <dgm:pt modelId="{FC04CFDC-8D17-4E2F-B602-7979FB438870}" type="pres">
      <dgm:prSet presAssocID="{2F249840-8FB0-4DB3-A12F-E0F78DAA668A}" presName="vertTwo" presStyleCnt="0"/>
      <dgm:spPr/>
    </dgm:pt>
    <dgm:pt modelId="{42BB348D-0727-4FE8-BF82-DDE5BC11E153}" type="pres">
      <dgm:prSet presAssocID="{2F249840-8FB0-4DB3-A12F-E0F78DAA668A}" presName="txTwo" presStyleLbl="node2" presStyleIdx="0" presStyleCnt="2" custScaleY="9191" custLinFactNeighborX="-198" custLinFactNeighborY="-58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AA4A3-96C2-4884-B4ED-6C97E5ECAC32}" type="pres">
      <dgm:prSet presAssocID="{2F249840-8FB0-4DB3-A12F-E0F78DAA668A}" presName="parTransTwo" presStyleCnt="0"/>
      <dgm:spPr/>
    </dgm:pt>
    <dgm:pt modelId="{2F75B948-189D-45DA-B7AC-D48F43F09C92}" type="pres">
      <dgm:prSet presAssocID="{2F249840-8FB0-4DB3-A12F-E0F78DAA668A}" presName="horzTwo" presStyleCnt="0"/>
      <dgm:spPr/>
    </dgm:pt>
    <dgm:pt modelId="{CD7A72E6-89B2-445C-857D-F54FB577B577}" type="pres">
      <dgm:prSet presAssocID="{08F0E1C4-9A6B-4003-A2A7-9F92584EF923}" presName="vertThree" presStyleCnt="0"/>
      <dgm:spPr/>
    </dgm:pt>
    <dgm:pt modelId="{2284EBA3-863B-4B0E-884F-5EB4BC0DF24D}" type="pres">
      <dgm:prSet presAssocID="{08F0E1C4-9A6B-4003-A2A7-9F92584EF923}" presName="txThree" presStyleLbl="node3" presStyleIdx="0" presStyleCnt="5" custScaleY="38540" custLinFactNeighborX="-569" custLinFactNeighborY="-21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0F70C-5F56-4A99-BEBC-F430912591D2}" type="pres">
      <dgm:prSet presAssocID="{08F0E1C4-9A6B-4003-A2A7-9F92584EF923}" presName="horzThree" presStyleCnt="0"/>
      <dgm:spPr/>
    </dgm:pt>
    <dgm:pt modelId="{78B7D313-8210-4962-9036-27BE16002F3B}" type="pres">
      <dgm:prSet presAssocID="{40EFF484-97D2-4F8C-B9D3-8E55EC5BB5A0}" presName="sibSpaceThree" presStyleCnt="0"/>
      <dgm:spPr/>
    </dgm:pt>
    <dgm:pt modelId="{45EFAB81-C11E-45A7-96B5-625F3DDBC7B7}" type="pres">
      <dgm:prSet presAssocID="{45C3D781-D4D9-47F7-80C7-516A2BBCF223}" presName="vertThree" presStyleCnt="0"/>
      <dgm:spPr/>
    </dgm:pt>
    <dgm:pt modelId="{CB3CFF40-16D5-465C-85D5-57F4F7D3A6A5}" type="pres">
      <dgm:prSet presAssocID="{45C3D781-D4D9-47F7-80C7-516A2BBCF223}" presName="txThree" presStyleLbl="node3" presStyleIdx="1" presStyleCnt="5" custScaleX="68562" custScaleY="37985" custLinFactNeighborX="-569" custLinFactNeighborY="-21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12A2F-AACA-4BC2-815A-A7E8D0736EFD}" type="pres">
      <dgm:prSet presAssocID="{45C3D781-D4D9-47F7-80C7-516A2BBCF223}" presName="horzThree" presStyleCnt="0"/>
      <dgm:spPr/>
    </dgm:pt>
    <dgm:pt modelId="{B4995C84-CA9C-4D15-98FC-96B2D3073F4D}" type="pres">
      <dgm:prSet presAssocID="{3DEEC3AD-80D3-41DA-A899-BFAAE6BBAB8B}" presName="sibSpaceThree" presStyleCnt="0"/>
      <dgm:spPr/>
    </dgm:pt>
    <dgm:pt modelId="{27B7D73E-017F-420B-85CB-FD93CB005339}" type="pres">
      <dgm:prSet presAssocID="{AC87D9C5-67B1-4071-A54E-327DD55AF7EF}" presName="vertThree" presStyleCnt="0"/>
      <dgm:spPr/>
    </dgm:pt>
    <dgm:pt modelId="{0D4697BC-90DE-4646-81A3-35465412BD9C}" type="pres">
      <dgm:prSet presAssocID="{AC87D9C5-67B1-4071-A54E-327DD55AF7EF}" presName="txThree" presStyleLbl="node3" presStyleIdx="2" presStyleCnt="5" custScaleX="68562" custScaleY="37985" custLinFactNeighborX="-569" custLinFactNeighborY="-21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7928C-3BE4-453E-BC99-83F7ECAAE823}" type="pres">
      <dgm:prSet presAssocID="{AC87D9C5-67B1-4071-A54E-327DD55AF7EF}" presName="horzThree" presStyleCnt="0"/>
      <dgm:spPr/>
    </dgm:pt>
    <dgm:pt modelId="{47975AE3-D76F-418F-8243-EB54A2D6C6D8}" type="pres">
      <dgm:prSet presAssocID="{11EE937A-7EC4-4C62-A4B3-BF3276B047EC}" presName="sibSpaceThree" presStyleCnt="0"/>
      <dgm:spPr/>
    </dgm:pt>
    <dgm:pt modelId="{BB82CD0F-D106-442C-8B27-C9BDBB150C03}" type="pres">
      <dgm:prSet presAssocID="{98571A42-9430-4BDD-825D-8FEBF38C2214}" presName="vertThree" presStyleCnt="0"/>
      <dgm:spPr/>
    </dgm:pt>
    <dgm:pt modelId="{2255F506-7775-4A96-9901-74AA9B884D37}" type="pres">
      <dgm:prSet presAssocID="{98571A42-9430-4BDD-825D-8FEBF38C2214}" presName="txThree" presStyleLbl="node3" presStyleIdx="3" presStyleCnt="5" custScaleX="68562" custScaleY="37985" custLinFactNeighborX="-569" custLinFactNeighborY="-21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88E166-8217-46CD-9BF1-6C8FBCD5531F}" type="pres">
      <dgm:prSet presAssocID="{98571A42-9430-4BDD-825D-8FEBF38C2214}" presName="horzThree" presStyleCnt="0"/>
      <dgm:spPr/>
    </dgm:pt>
    <dgm:pt modelId="{4FCBFC3B-EC04-4FA4-A815-71C9FEC3A9AF}" type="pres">
      <dgm:prSet presAssocID="{EACE534A-9C2D-4941-8513-9F0D88FEB551}" presName="sibSpaceTwo" presStyleCnt="0"/>
      <dgm:spPr/>
    </dgm:pt>
    <dgm:pt modelId="{3BA8D6BD-098E-4EC2-B701-69DA33CDF488}" type="pres">
      <dgm:prSet presAssocID="{029D977E-8CD9-4C37-A449-DBAFE7E7A7A1}" presName="vertTwo" presStyleCnt="0"/>
      <dgm:spPr/>
    </dgm:pt>
    <dgm:pt modelId="{396E595D-A9AE-45EF-9A02-A0D76530E3DB}" type="pres">
      <dgm:prSet presAssocID="{029D977E-8CD9-4C37-A449-DBAFE7E7A7A1}" presName="txTwo" presStyleLbl="node2" presStyleIdx="1" presStyleCnt="2" custScaleY="9191" custLinFactNeighborX="-1107" custLinFactNeighborY="-58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A7561A-8D59-4296-B368-16D7F98A1BD7}" type="pres">
      <dgm:prSet presAssocID="{029D977E-8CD9-4C37-A449-DBAFE7E7A7A1}" presName="parTransTwo" presStyleCnt="0"/>
      <dgm:spPr/>
    </dgm:pt>
    <dgm:pt modelId="{8328662C-44A2-4A37-AA7C-5849A3FAFE6D}" type="pres">
      <dgm:prSet presAssocID="{029D977E-8CD9-4C37-A449-DBAFE7E7A7A1}" presName="horzTwo" presStyleCnt="0"/>
      <dgm:spPr/>
    </dgm:pt>
    <dgm:pt modelId="{EB53C6E6-1B5B-4F29-8E0D-C51298C538E2}" type="pres">
      <dgm:prSet presAssocID="{3005AC54-0F80-4E67-803F-B83C19C375A3}" presName="vertThree" presStyleCnt="0"/>
      <dgm:spPr/>
    </dgm:pt>
    <dgm:pt modelId="{4225A534-2076-43F0-9271-BC52F7B7D416}" type="pres">
      <dgm:prSet presAssocID="{3005AC54-0F80-4E67-803F-B83C19C375A3}" presName="txThree" presStyleLbl="node3" presStyleIdx="4" presStyleCnt="5" custLinFactNeighborX="-569" custLinFactNeighborY="-21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86176-890D-46EF-BF11-78EE3A7BC5D2}" type="pres">
      <dgm:prSet presAssocID="{3005AC54-0F80-4E67-803F-B83C19C375A3}" presName="horzThree" presStyleCnt="0"/>
      <dgm:spPr/>
    </dgm:pt>
  </dgm:ptLst>
  <dgm:cxnLst>
    <dgm:cxn modelId="{AC4859BF-3C69-4F22-8177-13378FEE3A2B}" type="presOf" srcId="{98571A42-9430-4BDD-825D-8FEBF38C2214}" destId="{2255F506-7775-4A96-9901-74AA9B884D37}" srcOrd="0" destOrd="0" presId="urn:microsoft.com/office/officeart/2005/8/layout/hierarchy4"/>
    <dgm:cxn modelId="{114B83E5-2C06-404B-9D5E-2A6008DA2555}" type="presOf" srcId="{45C3D781-D4D9-47F7-80C7-516A2BBCF223}" destId="{CB3CFF40-16D5-465C-85D5-57F4F7D3A6A5}" srcOrd="0" destOrd="0" presId="urn:microsoft.com/office/officeart/2005/8/layout/hierarchy4"/>
    <dgm:cxn modelId="{EDDFBEB7-2E20-4A36-8C63-E5E2E49BA2F2}" srcId="{029D977E-8CD9-4C37-A449-DBAFE7E7A7A1}" destId="{3005AC54-0F80-4E67-803F-B83C19C375A3}" srcOrd="0" destOrd="0" parTransId="{E09FA7BE-E5F5-48FD-B642-96B4B213998B}" sibTransId="{BA9A14CF-2B9F-4480-9304-1AB12B6A6E42}"/>
    <dgm:cxn modelId="{7F92DE6E-D424-45C9-987B-44E17306EC31}" srcId="{2F249840-8FB0-4DB3-A12F-E0F78DAA668A}" destId="{98571A42-9430-4BDD-825D-8FEBF38C2214}" srcOrd="3" destOrd="0" parTransId="{AEBB81A1-A378-4F13-B02C-FC3FDB3FA28F}" sibTransId="{C178A12E-5419-407B-93E3-E1932EFA04DF}"/>
    <dgm:cxn modelId="{94B38EF4-F80C-4CC9-BE9D-F0E597EF85DE}" type="presOf" srcId="{62E103A8-CAD6-4709-833F-CE396369C173}" destId="{299CBA58-C40D-426B-807D-2D95C28CB18E}" srcOrd="0" destOrd="0" presId="urn:microsoft.com/office/officeart/2005/8/layout/hierarchy4"/>
    <dgm:cxn modelId="{B2082B19-3510-4815-97A2-186F320D5A34}" type="presOf" srcId="{2F249840-8FB0-4DB3-A12F-E0F78DAA668A}" destId="{42BB348D-0727-4FE8-BF82-DDE5BC11E153}" srcOrd="0" destOrd="0" presId="urn:microsoft.com/office/officeart/2005/8/layout/hierarchy4"/>
    <dgm:cxn modelId="{CBDE7A2D-1ED5-4776-8314-3F0A7154EA02}" srcId="{2F249840-8FB0-4DB3-A12F-E0F78DAA668A}" destId="{08F0E1C4-9A6B-4003-A2A7-9F92584EF923}" srcOrd="0" destOrd="0" parTransId="{A115ED02-398D-49F7-9A0F-7FF9B0F8360E}" sibTransId="{40EFF484-97D2-4F8C-B9D3-8E55EC5BB5A0}"/>
    <dgm:cxn modelId="{53E0D781-C6F3-41C3-B9D3-3096CBFF35AD}" srcId="{B7A62B4B-B13A-4085-8E90-E1B3D22C084A}" destId="{62E103A8-CAD6-4709-833F-CE396369C173}" srcOrd="0" destOrd="0" parTransId="{59C31E88-AA1C-4FE9-8D33-9A0D4DBE4FC4}" sibTransId="{2D7F2D58-809F-4143-9FBF-55A0068C372D}"/>
    <dgm:cxn modelId="{2828C3B9-DA06-4621-9C4D-42933BC5C480}" type="presOf" srcId="{029D977E-8CD9-4C37-A449-DBAFE7E7A7A1}" destId="{396E595D-A9AE-45EF-9A02-A0D76530E3DB}" srcOrd="0" destOrd="0" presId="urn:microsoft.com/office/officeart/2005/8/layout/hierarchy4"/>
    <dgm:cxn modelId="{B2048ED2-659A-4902-AD47-10F309A5BF9C}" srcId="{62E103A8-CAD6-4709-833F-CE396369C173}" destId="{2F249840-8FB0-4DB3-A12F-E0F78DAA668A}" srcOrd="0" destOrd="0" parTransId="{A146A815-D619-4CB9-B156-0D0D56012A0B}" sibTransId="{EACE534A-9C2D-4941-8513-9F0D88FEB551}"/>
    <dgm:cxn modelId="{4A490FE0-BE91-420A-8D4E-31446B9101C8}" type="presOf" srcId="{3005AC54-0F80-4E67-803F-B83C19C375A3}" destId="{4225A534-2076-43F0-9271-BC52F7B7D416}" srcOrd="0" destOrd="0" presId="urn:microsoft.com/office/officeart/2005/8/layout/hierarchy4"/>
    <dgm:cxn modelId="{8C48DDBB-2DDF-4C53-8E3D-66585B44862E}" type="presOf" srcId="{08F0E1C4-9A6B-4003-A2A7-9F92584EF923}" destId="{2284EBA3-863B-4B0E-884F-5EB4BC0DF24D}" srcOrd="0" destOrd="0" presId="urn:microsoft.com/office/officeart/2005/8/layout/hierarchy4"/>
    <dgm:cxn modelId="{A1F117BB-9A16-4296-8E6B-B4F6B94E3BB2}" type="presOf" srcId="{B7A62B4B-B13A-4085-8E90-E1B3D22C084A}" destId="{569E1597-6616-49BF-A38E-920FA9D757A1}" srcOrd="0" destOrd="0" presId="urn:microsoft.com/office/officeart/2005/8/layout/hierarchy4"/>
    <dgm:cxn modelId="{98A0C941-DE7F-424B-8BFF-8FD8EC90B72E}" type="presOf" srcId="{AC87D9C5-67B1-4071-A54E-327DD55AF7EF}" destId="{0D4697BC-90DE-4646-81A3-35465412BD9C}" srcOrd="0" destOrd="0" presId="urn:microsoft.com/office/officeart/2005/8/layout/hierarchy4"/>
    <dgm:cxn modelId="{C08ED489-5AC0-4DEE-B100-22497F2D115D}" srcId="{62E103A8-CAD6-4709-833F-CE396369C173}" destId="{029D977E-8CD9-4C37-A449-DBAFE7E7A7A1}" srcOrd="1" destOrd="0" parTransId="{1DE9296D-38A5-42C4-BE54-8706048C45F7}" sibTransId="{EFD690FF-57F0-4F73-AC15-A32F64077CA7}"/>
    <dgm:cxn modelId="{ED28A6FF-6169-4F46-8893-10B7ADCF010D}" srcId="{2F249840-8FB0-4DB3-A12F-E0F78DAA668A}" destId="{45C3D781-D4D9-47F7-80C7-516A2BBCF223}" srcOrd="1" destOrd="0" parTransId="{B9D655BC-BB40-48D0-BA06-31AE51CD9102}" sibTransId="{3DEEC3AD-80D3-41DA-A899-BFAAE6BBAB8B}"/>
    <dgm:cxn modelId="{426CB518-9F30-4288-9508-0D6FD7E2CCAA}" srcId="{2F249840-8FB0-4DB3-A12F-E0F78DAA668A}" destId="{AC87D9C5-67B1-4071-A54E-327DD55AF7EF}" srcOrd="2" destOrd="0" parTransId="{DA4C2987-527A-43FE-95E6-7A77AC35B218}" sibTransId="{11EE937A-7EC4-4C62-A4B3-BF3276B047EC}"/>
    <dgm:cxn modelId="{FCEECBF2-8918-4C86-BD4F-B6BC3FDA5DFF}" type="presParOf" srcId="{569E1597-6616-49BF-A38E-920FA9D757A1}" destId="{4E21FE2E-40FF-4394-BAD1-E20F22AD53D2}" srcOrd="0" destOrd="0" presId="urn:microsoft.com/office/officeart/2005/8/layout/hierarchy4"/>
    <dgm:cxn modelId="{8ED55D98-EF8E-4964-995D-062DBE624039}" type="presParOf" srcId="{4E21FE2E-40FF-4394-BAD1-E20F22AD53D2}" destId="{299CBA58-C40D-426B-807D-2D95C28CB18E}" srcOrd="0" destOrd="0" presId="urn:microsoft.com/office/officeart/2005/8/layout/hierarchy4"/>
    <dgm:cxn modelId="{03B62129-CBE8-4876-9846-AEA514FAF8CE}" type="presParOf" srcId="{4E21FE2E-40FF-4394-BAD1-E20F22AD53D2}" destId="{AF8C252C-F02D-4CA7-ABC5-2B6F7165D5E3}" srcOrd="1" destOrd="0" presId="urn:microsoft.com/office/officeart/2005/8/layout/hierarchy4"/>
    <dgm:cxn modelId="{3C738CAF-1B01-42C8-B556-C95A74B95113}" type="presParOf" srcId="{4E21FE2E-40FF-4394-BAD1-E20F22AD53D2}" destId="{9874660E-B2A0-4527-9F01-94B8FF20E6E0}" srcOrd="2" destOrd="0" presId="urn:microsoft.com/office/officeart/2005/8/layout/hierarchy4"/>
    <dgm:cxn modelId="{5C885A1A-13FF-473F-9039-2D58B41702B3}" type="presParOf" srcId="{9874660E-B2A0-4527-9F01-94B8FF20E6E0}" destId="{FC04CFDC-8D17-4E2F-B602-7979FB438870}" srcOrd="0" destOrd="0" presId="urn:microsoft.com/office/officeart/2005/8/layout/hierarchy4"/>
    <dgm:cxn modelId="{6D1BA6BB-0EB7-44FF-A10D-2B8CAF8616E2}" type="presParOf" srcId="{FC04CFDC-8D17-4E2F-B602-7979FB438870}" destId="{42BB348D-0727-4FE8-BF82-DDE5BC11E153}" srcOrd="0" destOrd="0" presId="urn:microsoft.com/office/officeart/2005/8/layout/hierarchy4"/>
    <dgm:cxn modelId="{236D5F34-A6D8-4D79-AB19-78740A0FCF40}" type="presParOf" srcId="{FC04CFDC-8D17-4E2F-B602-7979FB438870}" destId="{E2CAA4A3-96C2-4884-B4ED-6C97E5ECAC32}" srcOrd="1" destOrd="0" presId="urn:microsoft.com/office/officeart/2005/8/layout/hierarchy4"/>
    <dgm:cxn modelId="{01B57A6A-B139-40BF-8D3A-356F4C9EE4AC}" type="presParOf" srcId="{FC04CFDC-8D17-4E2F-B602-7979FB438870}" destId="{2F75B948-189D-45DA-B7AC-D48F43F09C92}" srcOrd="2" destOrd="0" presId="urn:microsoft.com/office/officeart/2005/8/layout/hierarchy4"/>
    <dgm:cxn modelId="{F18A9161-FAAC-432D-9364-C1A6C7B8FF5A}" type="presParOf" srcId="{2F75B948-189D-45DA-B7AC-D48F43F09C92}" destId="{CD7A72E6-89B2-445C-857D-F54FB577B577}" srcOrd="0" destOrd="0" presId="urn:microsoft.com/office/officeart/2005/8/layout/hierarchy4"/>
    <dgm:cxn modelId="{5FBED27C-9E17-4BAF-B86C-A038BDF64C1D}" type="presParOf" srcId="{CD7A72E6-89B2-445C-857D-F54FB577B577}" destId="{2284EBA3-863B-4B0E-884F-5EB4BC0DF24D}" srcOrd="0" destOrd="0" presId="urn:microsoft.com/office/officeart/2005/8/layout/hierarchy4"/>
    <dgm:cxn modelId="{5A07CD36-C60C-4847-A73B-868C27BF42AB}" type="presParOf" srcId="{CD7A72E6-89B2-445C-857D-F54FB577B577}" destId="{9660F70C-5F56-4A99-BEBC-F430912591D2}" srcOrd="1" destOrd="0" presId="urn:microsoft.com/office/officeart/2005/8/layout/hierarchy4"/>
    <dgm:cxn modelId="{E9405577-F219-4AAE-9563-2EFB8E3E1C79}" type="presParOf" srcId="{2F75B948-189D-45DA-B7AC-D48F43F09C92}" destId="{78B7D313-8210-4962-9036-27BE16002F3B}" srcOrd="1" destOrd="0" presId="urn:microsoft.com/office/officeart/2005/8/layout/hierarchy4"/>
    <dgm:cxn modelId="{AD3C1EAA-15BE-46A9-BB00-824921DAEA67}" type="presParOf" srcId="{2F75B948-189D-45DA-B7AC-D48F43F09C92}" destId="{45EFAB81-C11E-45A7-96B5-625F3DDBC7B7}" srcOrd="2" destOrd="0" presId="urn:microsoft.com/office/officeart/2005/8/layout/hierarchy4"/>
    <dgm:cxn modelId="{0F804FAD-CC89-4FCD-987A-FB3C3C966B7F}" type="presParOf" srcId="{45EFAB81-C11E-45A7-96B5-625F3DDBC7B7}" destId="{CB3CFF40-16D5-465C-85D5-57F4F7D3A6A5}" srcOrd="0" destOrd="0" presId="urn:microsoft.com/office/officeart/2005/8/layout/hierarchy4"/>
    <dgm:cxn modelId="{FC0F85AE-CF96-4357-B8B3-C1BE0F5931CA}" type="presParOf" srcId="{45EFAB81-C11E-45A7-96B5-625F3DDBC7B7}" destId="{F8512A2F-AACA-4BC2-815A-A7E8D0736EFD}" srcOrd="1" destOrd="0" presId="urn:microsoft.com/office/officeart/2005/8/layout/hierarchy4"/>
    <dgm:cxn modelId="{3A0604AC-45B6-43F8-B38D-8AC98274512B}" type="presParOf" srcId="{2F75B948-189D-45DA-B7AC-D48F43F09C92}" destId="{B4995C84-CA9C-4D15-98FC-96B2D3073F4D}" srcOrd="3" destOrd="0" presId="urn:microsoft.com/office/officeart/2005/8/layout/hierarchy4"/>
    <dgm:cxn modelId="{AB4AEB1A-7571-4E02-B145-C664AE6355EF}" type="presParOf" srcId="{2F75B948-189D-45DA-B7AC-D48F43F09C92}" destId="{27B7D73E-017F-420B-85CB-FD93CB005339}" srcOrd="4" destOrd="0" presId="urn:microsoft.com/office/officeart/2005/8/layout/hierarchy4"/>
    <dgm:cxn modelId="{6DF1E228-65F9-4A54-9A13-8E18F210F6CF}" type="presParOf" srcId="{27B7D73E-017F-420B-85CB-FD93CB005339}" destId="{0D4697BC-90DE-4646-81A3-35465412BD9C}" srcOrd="0" destOrd="0" presId="urn:microsoft.com/office/officeart/2005/8/layout/hierarchy4"/>
    <dgm:cxn modelId="{BABB731A-8D11-4938-BCAB-149D6F81F246}" type="presParOf" srcId="{27B7D73E-017F-420B-85CB-FD93CB005339}" destId="{1AD7928C-3BE4-453E-BC99-83F7ECAAE823}" srcOrd="1" destOrd="0" presId="urn:microsoft.com/office/officeart/2005/8/layout/hierarchy4"/>
    <dgm:cxn modelId="{4761C7DA-47C8-4B32-8B5F-E4E2ECC91397}" type="presParOf" srcId="{2F75B948-189D-45DA-B7AC-D48F43F09C92}" destId="{47975AE3-D76F-418F-8243-EB54A2D6C6D8}" srcOrd="5" destOrd="0" presId="urn:microsoft.com/office/officeart/2005/8/layout/hierarchy4"/>
    <dgm:cxn modelId="{6E82BA7D-9D4B-43E4-9CC0-B80EE49CAB84}" type="presParOf" srcId="{2F75B948-189D-45DA-B7AC-D48F43F09C92}" destId="{BB82CD0F-D106-442C-8B27-C9BDBB150C03}" srcOrd="6" destOrd="0" presId="urn:microsoft.com/office/officeart/2005/8/layout/hierarchy4"/>
    <dgm:cxn modelId="{2280A218-1763-4BBB-83FA-ABBCC140A43D}" type="presParOf" srcId="{BB82CD0F-D106-442C-8B27-C9BDBB150C03}" destId="{2255F506-7775-4A96-9901-74AA9B884D37}" srcOrd="0" destOrd="0" presId="urn:microsoft.com/office/officeart/2005/8/layout/hierarchy4"/>
    <dgm:cxn modelId="{EF7DCA7F-F3EB-4D16-A1A1-59554A6C132B}" type="presParOf" srcId="{BB82CD0F-D106-442C-8B27-C9BDBB150C03}" destId="{4D88E166-8217-46CD-9BF1-6C8FBCD5531F}" srcOrd="1" destOrd="0" presId="urn:microsoft.com/office/officeart/2005/8/layout/hierarchy4"/>
    <dgm:cxn modelId="{99640903-84A0-4553-96E9-278770CE120C}" type="presParOf" srcId="{9874660E-B2A0-4527-9F01-94B8FF20E6E0}" destId="{4FCBFC3B-EC04-4FA4-A815-71C9FEC3A9AF}" srcOrd="1" destOrd="0" presId="urn:microsoft.com/office/officeart/2005/8/layout/hierarchy4"/>
    <dgm:cxn modelId="{59C7976E-D4B9-42DE-8FFE-F806FE92ABA1}" type="presParOf" srcId="{9874660E-B2A0-4527-9F01-94B8FF20E6E0}" destId="{3BA8D6BD-098E-4EC2-B701-69DA33CDF488}" srcOrd="2" destOrd="0" presId="urn:microsoft.com/office/officeart/2005/8/layout/hierarchy4"/>
    <dgm:cxn modelId="{637C67BC-50A4-4F15-B920-F4CC3D371F5D}" type="presParOf" srcId="{3BA8D6BD-098E-4EC2-B701-69DA33CDF488}" destId="{396E595D-A9AE-45EF-9A02-A0D76530E3DB}" srcOrd="0" destOrd="0" presId="urn:microsoft.com/office/officeart/2005/8/layout/hierarchy4"/>
    <dgm:cxn modelId="{38DF0C1D-31D5-4586-8231-0182ADA54E38}" type="presParOf" srcId="{3BA8D6BD-098E-4EC2-B701-69DA33CDF488}" destId="{82A7561A-8D59-4296-B368-16D7F98A1BD7}" srcOrd="1" destOrd="0" presId="urn:microsoft.com/office/officeart/2005/8/layout/hierarchy4"/>
    <dgm:cxn modelId="{DABE09B8-C99F-4F98-85A7-13E8B642E169}" type="presParOf" srcId="{3BA8D6BD-098E-4EC2-B701-69DA33CDF488}" destId="{8328662C-44A2-4A37-AA7C-5849A3FAFE6D}" srcOrd="2" destOrd="0" presId="urn:microsoft.com/office/officeart/2005/8/layout/hierarchy4"/>
    <dgm:cxn modelId="{3B1B1957-C787-4F3C-9E66-BAA4E2F13C80}" type="presParOf" srcId="{8328662C-44A2-4A37-AA7C-5849A3FAFE6D}" destId="{EB53C6E6-1B5B-4F29-8E0D-C51298C538E2}" srcOrd="0" destOrd="0" presId="urn:microsoft.com/office/officeart/2005/8/layout/hierarchy4"/>
    <dgm:cxn modelId="{21B608A0-6753-4961-8754-33EE94C6F914}" type="presParOf" srcId="{EB53C6E6-1B5B-4F29-8E0D-C51298C538E2}" destId="{4225A534-2076-43F0-9271-BC52F7B7D416}" srcOrd="0" destOrd="0" presId="urn:microsoft.com/office/officeart/2005/8/layout/hierarchy4"/>
    <dgm:cxn modelId="{703DFA34-7580-4533-9B6C-502DD3C95240}" type="presParOf" srcId="{EB53C6E6-1B5B-4F29-8E0D-C51298C538E2}" destId="{3B586176-890D-46EF-BF11-78EE3A7BC5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DB7CF-8BD7-47BD-ADE8-A0128BCFDC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545479-C646-40BB-9115-B2A1CFD395B9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5400" b="1" dirty="0" smtClean="0"/>
            <a:t>ЦЕЛИ</a:t>
          </a:r>
          <a:endParaRPr lang="ru-RU" sz="5400" b="1" dirty="0"/>
        </a:p>
      </dgm:t>
    </dgm:pt>
    <dgm:pt modelId="{3127F2BB-C5C1-4132-9C64-402F61F55760}" type="parTrans" cxnId="{2CF987DF-0E3C-45DD-A8D7-656AA2EA33FE}">
      <dgm:prSet/>
      <dgm:spPr/>
      <dgm:t>
        <a:bodyPr/>
        <a:lstStyle/>
        <a:p>
          <a:endParaRPr lang="ru-RU"/>
        </a:p>
      </dgm:t>
    </dgm:pt>
    <dgm:pt modelId="{DF1D5A5F-CC2A-4EBE-8AC8-05D5B3B87FCC}" type="sibTrans" cxnId="{2CF987DF-0E3C-45DD-A8D7-656AA2EA33FE}">
      <dgm:prSet/>
      <dgm:spPr/>
      <dgm:t>
        <a:bodyPr/>
        <a:lstStyle/>
        <a:p>
          <a:endParaRPr lang="ru-RU"/>
        </a:p>
      </dgm:t>
    </dgm:pt>
    <dgm:pt modelId="{2470141D-B34E-4B91-9EB0-DED8E078AE0F}">
      <dgm:prSet phldrT="[Текст]" cust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000" dirty="0" smtClean="0">
              <a:solidFill>
                <a:schemeClr val="bg1"/>
              </a:solidFill>
            </a:rPr>
            <a:t>Формирование федеральных информационных ресурсов, содержащих объективную комплексную характеристику деятельности СМП</a:t>
          </a:r>
          <a:endParaRPr lang="ru-RU" sz="2000" dirty="0">
            <a:solidFill>
              <a:schemeClr val="bg1"/>
            </a:solidFill>
          </a:endParaRPr>
        </a:p>
      </dgm:t>
    </dgm:pt>
    <dgm:pt modelId="{FE1F30A1-59AE-4F1E-BA78-975553508048}" type="parTrans" cxnId="{A0EF2D37-A4F7-49CB-8FBF-4DC0DDF3CC0C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2BBDB9BA-1939-4FB6-BA2F-92FD9AB6F0A7}" type="sibTrans" cxnId="{A0EF2D37-A4F7-49CB-8FBF-4DC0DDF3CC0C}">
      <dgm:prSet/>
      <dgm:spPr/>
      <dgm:t>
        <a:bodyPr/>
        <a:lstStyle/>
        <a:p>
          <a:endParaRPr lang="ru-RU"/>
        </a:p>
      </dgm:t>
    </dgm:pt>
    <dgm:pt modelId="{AB3B6F6F-9737-42FE-B712-02FB02E943CF}">
      <dgm:prSet phldrT="[Текст]" cust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000" dirty="0" smtClean="0"/>
            <a:t>Повышение качества прогнозирования и выработки мер по повышению эффективности функционирования экономики в целом и отдельных секторов в географическом распределении</a:t>
          </a:r>
          <a:endParaRPr lang="ru-RU" sz="2000" dirty="0"/>
        </a:p>
      </dgm:t>
    </dgm:pt>
    <dgm:pt modelId="{6BCAF744-4FA4-4B3C-84CF-4AC56E06A53E}" type="parTrans" cxnId="{623B92C0-2512-4345-AD2E-6BF1A12C6345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2A145D5B-9C70-4DE4-9647-D526C0E01288}" type="sibTrans" cxnId="{623B92C0-2512-4345-AD2E-6BF1A12C6345}">
      <dgm:prSet/>
      <dgm:spPr/>
      <dgm:t>
        <a:bodyPr/>
        <a:lstStyle/>
        <a:p>
          <a:endParaRPr lang="ru-RU"/>
        </a:p>
      </dgm:t>
    </dgm:pt>
    <dgm:pt modelId="{F6188181-6EB7-4D87-A5B4-EF7F336A0E26}">
      <dgm:prSet phldrT="[Текст]" cust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000" dirty="0" smtClean="0"/>
            <a:t>Успешная реализация государственной политики по развитию МСП и выполнения задач, обозначенных Президентом РФ по повышению роли малого и среднего бизнеса в экономике России</a:t>
          </a:r>
          <a:endParaRPr lang="ru-RU" sz="2000" dirty="0"/>
        </a:p>
      </dgm:t>
    </dgm:pt>
    <dgm:pt modelId="{08FD7790-5A8E-4EAC-A356-03A3694F0D21}" type="parTrans" cxnId="{02E5876B-D0A7-4D4A-9039-F553364A91D8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1FE6DB2-ED2D-404F-8573-8F581AE49125}" type="sibTrans" cxnId="{02E5876B-D0A7-4D4A-9039-F553364A91D8}">
      <dgm:prSet/>
      <dgm:spPr/>
      <dgm:t>
        <a:bodyPr/>
        <a:lstStyle/>
        <a:p>
          <a:endParaRPr lang="ru-RU"/>
        </a:p>
      </dgm:t>
    </dgm:pt>
    <dgm:pt modelId="{C049503F-3B05-4D79-8C2D-6EC4133B83E1}" type="pres">
      <dgm:prSet presAssocID="{12ADB7CF-8BD7-47BD-ADE8-A0128BCFDC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88243D-E18F-40D4-8A11-A244A56CEEFD}" type="pres">
      <dgm:prSet presAssocID="{27545479-C646-40BB-9115-B2A1CFD395B9}" presName="root1" presStyleCnt="0"/>
      <dgm:spPr/>
    </dgm:pt>
    <dgm:pt modelId="{73F1C640-B730-48EE-A137-4659653BBC84}" type="pres">
      <dgm:prSet presAssocID="{27545479-C646-40BB-9115-B2A1CFD395B9}" presName="LevelOneTextNode" presStyleLbl="node0" presStyleIdx="0" presStyleCnt="1" custAng="5400000" custScaleX="669813" custScaleY="71440" custLinFactNeighborX="-73982" custLinFactNeighborY="-639">
        <dgm:presLayoutVars>
          <dgm:chPref val="3"/>
        </dgm:presLayoutVars>
      </dgm:prSet>
      <dgm:spPr>
        <a:prstGeom prst="rightArrowCallout">
          <a:avLst/>
        </a:prstGeom>
      </dgm:spPr>
      <dgm:t>
        <a:bodyPr/>
        <a:lstStyle/>
        <a:p>
          <a:endParaRPr lang="ru-RU"/>
        </a:p>
      </dgm:t>
    </dgm:pt>
    <dgm:pt modelId="{8D308CBC-A211-401B-8F93-09A70620A8AA}" type="pres">
      <dgm:prSet presAssocID="{27545479-C646-40BB-9115-B2A1CFD395B9}" presName="level2hierChild" presStyleCnt="0"/>
      <dgm:spPr/>
    </dgm:pt>
    <dgm:pt modelId="{EF3F2EB9-4575-412C-B815-AA1E911A09C0}" type="pres">
      <dgm:prSet presAssocID="{FE1F30A1-59AE-4F1E-BA78-97555350804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83007D5-2553-426C-828A-E5AE7E7B2233}" type="pres">
      <dgm:prSet presAssocID="{FE1F30A1-59AE-4F1E-BA78-97555350804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D8C65C4-EF64-4EE0-B807-0E465C005A42}" type="pres">
      <dgm:prSet presAssocID="{2470141D-B34E-4B91-9EB0-DED8E078AE0F}" presName="root2" presStyleCnt="0"/>
      <dgm:spPr/>
    </dgm:pt>
    <dgm:pt modelId="{C285536B-2A84-41D2-AFC9-68C45CA0BBD1}" type="pres">
      <dgm:prSet presAssocID="{2470141D-B34E-4B91-9EB0-DED8E078AE0F}" presName="LevelTwoTextNode" presStyleLbl="node2" presStyleIdx="0" presStyleCnt="3" custScaleX="357653" custScaleY="243465" custLinFactNeighborX="-69137" custLinFactNeighborY="2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DD451F-F416-455C-884F-1EFC90066AED}" type="pres">
      <dgm:prSet presAssocID="{2470141D-B34E-4B91-9EB0-DED8E078AE0F}" presName="level3hierChild" presStyleCnt="0"/>
      <dgm:spPr/>
    </dgm:pt>
    <dgm:pt modelId="{980F790F-51F3-427D-995A-27E9F6F1F9B3}" type="pres">
      <dgm:prSet presAssocID="{6BCAF744-4FA4-4B3C-84CF-4AC56E06A53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C556E0D-E3E4-4865-AC5C-1C94425D70E9}" type="pres">
      <dgm:prSet presAssocID="{6BCAF744-4FA4-4B3C-84CF-4AC56E06A53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8F972CF-8A91-4FA5-BB63-FC1026F8D07A}" type="pres">
      <dgm:prSet presAssocID="{AB3B6F6F-9737-42FE-B712-02FB02E943CF}" presName="root2" presStyleCnt="0"/>
      <dgm:spPr/>
    </dgm:pt>
    <dgm:pt modelId="{FBB634D5-C8D1-408C-8906-7977223E3EE1}" type="pres">
      <dgm:prSet presAssocID="{AB3B6F6F-9737-42FE-B712-02FB02E943CF}" presName="LevelTwoTextNode" presStyleLbl="node2" presStyleIdx="1" presStyleCnt="3" custScaleX="357653" custScaleY="243465" custLinFactNeighborX="-69137" custLinFactNeighborY="2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BC891-E278-45AD-AB3E-705A577D40CB}" type="pres">
      <dgm:prSet presAssocID="{AB3B6F6F-9737-42FE-B712-02FB02E943CF}" presName="level3hierChild" presStyleCnt="0"/>
      <dgm:spPr/>
    </dgm:pt>
    <dgm:pt modelId="{55B5477B-2E36-45F5-811D-772F1729CBA4}" type="pres">
      <dgm:prSet presAssocID="{08FD7790-5A8E-4EAC-A356-03A3694F0D2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0337A5E-96B9-4D11-9E98-351066E4500A}" type="pres">
      <dgm:prSet presAssocID="{08FD7790-5A8E-4EAC-A356-03A3694F0D2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0EF12DF-9AD0-4EB9-B198-357F98539869}" type="pres">
      <dgm:prSet presAssocID="{F6188181-6EB7-4D87-A5B4-EF7F336A0E26}" presName="root2" presStyleCnt="0"/>
      <dgm:spPr/>
    </dgm:pt>
    <dgm:pt modelId="{39CE4872-FF61-49E9-AD4C-D81C4092E51F}" type="pres">
      <dgm:prSet presAssocID="{F6188181-6EB7-4D87-A5B4-EF7F336A0E26}" presName="LevelTwoTextNode" presStyleLbl="node2" presStyleIdx="2" presStyleCnt="3" custScaleX="357653" custScaleY="243465" custLinFactNeighborX="-69137" custLinFactNeighborY="2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BC7F5E-D710-4CFB-AB98-2C045ACE16A4}" type="pres">
      <dgm:prSet presAssocID="{F6188181-6EB7-4D87-A5B4-EF7F336A0E26}" presName="level3hierChild" presStyleCnt="0"/>
      <dgm:spPr/>
    </dgm:pt>
  </dgm:ptLst>
  <dgm:cxnLst>
    <dgm:cxn modelId="{02E5876B-D0A7-4D4A-9039-F553364A91D8}" srcId="{27545479-C646-40BB-9115-B2A1CFD395B9}" destId="{F6188181-6EB7-4D87-A5B4-EF7F336A0E26}" srcOrd="2" destOrd="0" parTransId="{08FD7790-5A8E-4EAC-A356-03A3694F0D21}" sibTransId="{91FE6DB2-ED2D-404F-8573-8F581AE49125}"/>
    <dgm:cxn modelId="{F100B3BC-6E5D-4127-8579-2590F4F85A11}" type="presOf" srcId="{FE1F30A1-59AE-4F1E-BA78-975553508048}" destId="{883007D5-2553-426C-828A-E5AE7E7B2233}" srcOrd="1" destOrd="0" presId="urn:microsoft.com/office/officeart/2008/layout/HorizontalMultiLevelHierarchy"/>
    <dgm:cxn modelId="{58D65F5A-4560-4683-B300-89C66A46BF79}" type="presOf" srcId="{6BCAF744-4FA4-4B3C-84CF-4AC56E06A53E}" destId="{9C556E0D-E3E4-4865-AC5C-1C94425D70E9}" srcOrd="1" destOrd="0" presId="urn:microsoft.com/office/officeart/2008/layout/HorizontalMultiLevelHierarchy"/>
    <dgm:cxn modelId="{925AEADC-F912-46AC-B666-3992FB91A64B}" type="presOf" srcId="{08FD7790-5A8E-4EAC-A356-03A3694F0D21}" destId="{55B5477B-2E36-45F5-811D-772F1729CBA4}" srcOrd="0" destOrd="0" presId="urn:microsoft.com/office/officeart/2008/layout/HorizontalMultiLevelHierarchy"/>
    <dgm:cxn modelId="{09140269-BB26-4766-AE39-EE85A4A791C2}" type="presOf" srcId="{2470141D-B34E-4B91-9EB0-DED8E078AE0F}" destId="{C285536B-2A84-41D2-AFC9-68C45CA0BBD1}" srcOrd="0" destOrd="0" presId="urn:microsoft.com/office/officeart/2008/layout/HorizontalMultiLevelHierarchy"/>
    <dgm:cxn modelId="{89E75E53-916A-4845-8C4E-8F55470FB04D}" type="presOf" srcId="{6BCAF744-4FA4-4B3C-84CF-4AC56E06A53E}" destId="{980F790F-51F3-427D-995A-27E9F6F1F9B3}" srcOrd="0" destOrd="0" presId="urn:microsoft.com/office/officeart/2008/layout/HorizontalMultiLevelHierarchy"/>
    <dgm:cxn modelId="{2F9CBE1D-7F45-41D8-AD1A-3E1CC312677B}" type="presOf" srcId="{FE1F30A1-59AE-4F1E-BA78-975553508048}" destId="{EF3F2EB9-4575-412C-B815-AA1E911A09C0}" srcOrd="0" destOrd="0" presId="urn:microsoft.com/office/officeart/2008/layout/HorizontalMultiLevelHierarchy"/>
    <dgm:cxn modelId="{A0EF2D37-A4F7-49CB-8FBF-4DC0DDF3CC0C}" srcId="{27545479-C646-40BB-9115-B2A1CFD395B9}" destId="{2470141D-B34E-4B91-9EB0-DED8E078AE0F}" srcOrd="0" destOrd="0" parTransId="{FE1F30A1-59AE-4F1E-BA78-975553508048}" sibTransId="{2BBDB9BA-1939-4FB6-BA2F-92FD9AB6F0A7}"/>
    <dgm:cxn modelId="{6836FB75-179F-425A-AF8D-F07A1E2F47AB}" type="presOf" srcId="{12ADB7CF-8BD7-47BD-ADE8-A0128BCFDCF3}" destId="{C049503F-3B05-4D79-8C2D-6EC4133B83E1}" srcOrd="0" destOrd="0" presId="urn:microsoft.com/office/officeart/2008/layout/HorizontalMultiLevelHierarchy"/>
    <dgm:cxn modelId="{6F5A2B05-BD30-4AB2-8A88-35A0E41CEA45}" type="presOf" srcId="{F6188181-6EB7-4D87-A5B4-EF7F336A0E26}" destId="{39CE4872-FF61-49E9-AD4C-D81C4092E51F}" srcOrd="0" destOrd="0" presId="urn:microsoft.com/office/officeart/2008/layout/HorizontalMultiLevelHierarchy"/>
    <dgm:cxn modelId="{2CF987DF-0E3C-45DD-A8D7-656AA2EA33FE}" srcId="{12ADB7CF-8BD7-47BD-ADE8-A0128BCFDCF3}" destId="{27545479-C646-40BB-9115-B2A1CFD395B9}" srcOrd="0" destOrd="0" parTransId="{3127F2BB-C5C1-4132-9C64-402F61F55760}" sibTransId="{DF1D5A5F-CC2A-4EBE-8AC8-05D5B3B87FCC}"/>
    <dgm:cxn modelId="{FE3C136B-F215-43F1-B5B1-5324E887693D}" type="presOf" srcId="{08FD7790-5A8E-4EAC-A356-03A3694F0D21}" destId="{90337A5E-96B9-4D11-9E98-351066E4500A}" srcOrd="1" destOrd="0" presId="urn:microsoft.com/office/officeart/2008/layout/HorizontalMultiLevelHierarchy"/>
    <dgm:cxn modelId="{623B92C0-2512-4345-AD2E-6BF1A12C6345}" srcId="{27545479-C646-40BB-9115-B2A1CFD395B9}" destId="{AB3B6F6F-9737-42FE-B712-02FB02E943CF}" srcOrd="1" destOrd="0" parTransId="{6BCAF744-4FA4-4B3C-84CF-4AC56E06A53E}" sibTransId="{2A145D5B-9C70-4DE4-9647-D526C0E01288}"/>
    <dgm:cxn modelId="{86E27CF2-E5B0-4A95-8B3C-E92698BE7851}" type="presOf" srcId="{27545479-C646-40BB-9115-B2A1CFD395B9}" destId="{73F1C640-B730-48EE-A137-4659653BBC84}" srcOrd="0" destOrd="0" presId="urn:microsoft.com/office/officeart/2008/layout/HorizontalMultiLevelHierarchy"/>
    <dgm:cxn modelId="{3EC5FD7F-2525-48AC-B439-538FDE2D1801}" type="presOf" srcId="{AB3B6F6F-9737-42FE-B712-02FB02E943CF}" destId="{FBB634D5-C8D1-408C-8906-7977223E3EE1}" srcOrd="0" destOrd="0" presId="urn:microsoft.com/office/officeart/2008/layout/HorizontalMultiLevelHierarchy"/>
    <dgm:cxn modelId="{BB4135D0-6ECC-41B2-B858-C14AADC4A012}" type="presParOf" srcId="{C049503F-3B05-4D79-8C2D-6EC4133B83E1}" destId="{2A88243D-E18F-40D4-8A11-A244A56CEEFD}" srcOrd="0" destOrd="0" presId="urn:microsoft.com/office/officeart/2008/layout/HorizontalMultiLevelHierarchy"/>
    <dgm:cxn modelId="{826B64D7-43B0-40F0-8BFC-6E0E83FEF2C6}" type="presParOf" srcId="{2A88243D-E18F-40D4-8A11-A244A56CEEFD}" destId="{73F1C640-B730-48EE-A137-4659653BBC84}" srcOrd="0" destOrd="0" presId="urn:microsoft.com/office/officeart/2008/layout/HorizontalMultiLevelHierarchy"/>
    <dgm:cxn modelId="{2B06C8CC-BBEE-4E1A-96F3-B27F57A9CA55}" type="presParOf" srcId="{2A88243D-E18F-40D4-8A11-A244A56CEEFD}" destId="{8D308CBC-A211-401B-8F93-09A70620A8AA}" srcOrd="1" destOrd="0" presId="urn:microsoft.com/office/officeart/2008/layout/HorizontalMultiLevelHierarchy"/>
    <dgm:cxn modelId="{5E5A1EA4-5436-4FE1-94D7-E0AA2197689A}" type="presParOf" srcId="{8D308CBC-A211-401B-8F93-09A70620A8AA}" destId="{EF3F2EB9-4575-412C-B815-AA1E911A09C0}" srcOrd="0" destOrd="0" presId="urn:microsoft.com/office/officeart/2008/layout/HorizontalMultiLevelHierarchy"/>
    <dgm:cxn modelId="{A24B31FF-A16C-499A-A0E9-C46D540E7934}" type="presParOf" srcId="{EF3F2EB9-4575-412C-B815-AA1E911A09C0}" destId="{883007D5-2553-426C-828A-E5AE7E7B2233}" srcOrd="0" destOrd="0" presId="urn:microsoft.com/office/officeart/2008/layout/HorizontalMultiLevelHierarchy"/>
    <dgm:cxn modelId="{6BF7F3A1-5FBE-4B26-9892-0EA8DA741D98}" type="presParOf" srcId="{8D308CBC-A211-401B-8F93-09A70620A8AA}" destId="{0D8C65C4-EF64-4EE0-B807-0E465C005A42}" srcOrd="1" destOrd="0" presId="urn:microsoft.com/office/officeart/2008/layout/HorizontalMultiLevelHierarchy"/>
    <dgm:cxn modelId="{5B0A6FD3-B62E-4385-8D2E-0BC5350ED22B}" type="presParOf" srcId="{0D8C65C4-EF64-4EE0-B807-0E465C005A42}" destId="{C285536B-2A84-41D2-AFC9-68C45CA0BBD1}" srcOrd="0" destOrd="0" presId="urn:microsoft.com/office/officeart/2008/layout/HorizontalMultiLevelHierarchy"/>
    <dgm:cxn modelId="{24CB35F4-0A1C-4E53-A798-C1AA97192A3F}" type="presParOf" srcId="{0D8C65C4-EF64-4EE0-B807-0E465C005A42}" destId="{D1DD451F-F416-455C-884F-1EFC90066AED}" srcOrd="1" destOrd="0" presId="urn:microsoft.com/office/officeart/2008/layout/HorizontalMultiLevelHierarchy"/>
    <dgm:cxn modelId="{5974E008-F0B7-42AE-BC22-7D83B34C23F1}" type="presParOf" srcId="{8D308CBC-A211-401B-8F93-09A70620A8AA}" destId="{980F790F-51F3-427D-995A-27E9F6F1F9B3}" srcOrd="2" destOrd="0" presId="urn:microsoft.com/office/officeart/2008/layout/HorizontalMultiLevelHierarchy"/>
    <dgm:cxn modelId="{0152CF50-B75A-4CC4-A342-E5B5CE9DE088}" type="presParOf" srcId="{980F790F-51F3-427D-995A-27E9F6F1F9B3}" destId="{9C556E0D-E3E4-4865-AC5C-1C94425D70E9}" srcOrd="0" destOrd="0" presId="urn:microsoft.com/office/officeart/2008/layout/HorizontalMultiLevelHierarchy"/>
    <dgm:cxn modelId="{6B8BF1C7-6D66-4F5E-93B0-B94859DDCC4A}" type="presParOf" srcId="{8D308CBC-A211-401B-8F93-09A70620A8AA}" destId="{38F972CF-8A91-4FA5-BB63-FC1026F8D07A}" srcOrd="3" destOrd="0" presId="urn:microsoft.com/office/officeart/2008/layout/HorizontalMultiLevelHierarchy"/>
    <dgm:cxn modelId="{179444B2-72CC-42CD-BCD3-FA7F35D36B19}" type="presParOf" srcId="{38F972CF-8A91-4FA5-BB63-FC1026F8D07A}" destId="{FBB634D5-C8D1-408C-8906-7977223E3EE1}" srcOrd="0" destOrd="0" presId="urn:microsoft.com/office/officeart/2008/layout/HorizontalMultiLevelHierarchy"/>
    <dgm:cxn modelId="{33BE66E2-2251-4336-9866-90CD99915663}" type="presParOf" srcId="{38F972CF-8A91-4FA5-BB63-FC1026F8D07A}" destId="{6A2BC891-E278-45AD-AB3E-705A577D40CB}" srcOrd="1" destOrd="0" presId="urn:microsoft.com/office/officeart/2008/layout/HorizontalMultiLevelHierarchy"/>
    <dgm:cxn modelId="{B5DE0C58-2BD7-433A-A577-691CCE704748}" type="presParOf" srcId="{8D308CBC-A211-401B-8F93-09A70620A8AA}" destId="{55B5477B-2E36-45F5-811D-772F1729CBA4}" srcOrd="4" destOrd="0" presId="urn:microsoft.com/office/officeart/2008/layout/HorizontalMultiLevelHierarchy"/>
    <dgm:cxn modelId="{C50E3C70-41AA-4C8D-9E3A-0B262A8F6230}" type="presParOf" srcId="{55B5477B-2E36-45F5-811D-772F1729CBA4}" destId="{90337A5E-96B9-4D11-9E98-351066E4500A}" srcOrd="0" destOrd="0" presId="urn:microsoft.com/office/officeart/2008/layout/HorizontalMultiLevelHierarchy"/>
    <dgm:cxn modelId="{A1D3D6CE-DE28-480F-9CC3-7DE532DF3D26}" type="presParOf" srcId="{8D308CBC-A211-401B-8F93-09A70620A8AA}" destId="{80EF12DF-9AD0-4EB9-B198-357F98539869}" srcOrd="5" destOrd="0" presId="urn:microsoft.com/office/officeart/2008/layout/HorizontalMultiLevelHierarchy"/>
    <dgm:cxn modelId="{2ADFF928-EBE0-413A-99E6-5B747B06EFD5}" type="presParOf" srcId="{80EF12DF-9AD0-4EB9-B198-357F98539869}" destId="{39CE4872-FF61-49E9-AD4C-D81C4092E51F}" srcOrd="0" destOrd="0" presId="urn:microsoft.com/office/officeart/2008/layout/HorizontalMultiLevelHierarchy"/>
    <dgm:cxn modelId="{5104821C-A9B9-4D9B-964B-A632AB5D364E}" type="presParOf" srcId="{80EF12DF-9AD0-4EB9-B198-357F98539869}" destId="{CDBC7F5E-D710-4CFB-AB98-2C045ACE16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41E67B-014E-46BB-B6D1-994A724D9B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32C48-2534-4126-8404-9007C27EC9A3}">
      <dgm:prSet phldrT="[Текст]" custT="1"/>
      <dgm:spPr/>
      <dgm:t>
        <a:bodyPr/>
        <a:lstStyle/>
        <a:p>
          <a:r>
            <a:rPr lang="ru-RU" sz="2800" dirty="0" smtClean="0"/>
            <a:t>Информационная основа для:</a:t>
          </a:r>
          <a:endParaRPr lang="ru-RU" sz="2800" dirty="0"/>
        </a:p>
      </dgm:t>
    </dgm:pt>
    <dgm:pt modelId="{028A62F3-ECFB-4583-B8AE-A76BD97CEAAA}" type="parTrans" cxnId="{E3728D34-A08B-47CE-B07F-369608F599AC}">
      <dgm:prSet/>
      <dgm:spPr/>
      <dgm:t>
        <a:bodyPr/>
        <a:lstStyle/>
        <a:p>
          <a:endParaRPr lang="ru-RU"/>
        </a:p>
      </dgm:t>
    </dgm:pt>
    <dgm:pt modelId="{D66D60EF-A0B7-4F3B-9DF4-1C0CAC807272}" type="sibTrans" cxnId="{E3728D34-A08B-47CE-B07F-369608F599AC}">
      <dgm:prSet/>
      <dgm:spPr/>
      <dgm:t>
        <a:bodyPr/>
        <a:lstStyle/>
        <a:p>
          <a:endParaRPr lang="ru-RU"/>
        </a:p>
      </dgm:t>
    </dgm:pt>
    <dgm:pt modelId="{0B4B7862-5058-4A3B-A1D6-9628DF2F9777}">
      <dgm:prSet phldrT="[Текст]" custT="1"/>
      <dgm:spPr/>
      <dgm:t>
        <a:bodyPr/>
        <a:lstStyle/>
        <a:p>
          <a:r>
            <a:rPr lang="ru-RU" sz="2800" dirty="0" smtClean="0"/>
            <a:t>Единственный источник:</a:t>
          </a:r>
          <a:endParaRPr lang="ru-RU" sz="2800" dirty="0"/>
        </a:p>
      </dgm:t>
    </dgm:pt>
    <dgm:pt modelId="{8FBC7CD2-C49D-4223-B4CD-F948ED53ED95}" type="parTrans" cxnId="{0001860B-BED0-4F8E-A1F6-3EC8EFA98C50}">
      <dgm:prSet/>
      <dgm:spPr/>
      <dgm:t>
        <a:bodyPr/>
        <a:lstStyle/>
        <a:p>
          <a:endParaRPr lang="ru-RU"/>
        </a:p>
      </dgm:t>
    </dgm:pt>
    <dgm:pt modelId="{61F8AA1D-B47B-462C-A935-11BB167ED1DF}" type="sibTrans" cxnId="{0001860B-BED0-4F8E-A1F6-3EC8EFA98C50}">
      <dgm:prSet/>
      <dgm:spPr/>
      <dgm:t>
        <a:bodyPr/>
        <a:lstStyle/>
        <a:p>
          <a:endParaRPr lang="ru-RU"/>
        </a:p>
      </dgm:t>
    </dgm:pt>
    <dgm:pt modelId="{131F8AA4-1185-4836-AA40-6ABE735F3C96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Ф</a:t>
          </a:r>
          <a:r>
            <a:rPr lang="ru-RU" sz="1400" dirty="0" smtClean="0">
              <a:solidFill>
                <a:srgbClr val="002060"/>
              </a:solidFill>
            </a:rPr>
            <a:t>ормирования базовых таблиц «Затраты-Выпуск» - важнейшего аналитического инструмента для управления макроэкономическими процессами, осуществление расчетов ВВП, ВРП;</a:t>
          </a:r>
          <a:endParaRPr lang="ru-RU" sz="1400" dirty="0">
            <a:solidFill>
              <a:srgbClr val="002060"/>
            </a:solidFill>
          </a:endParaRPr>
        </a:p>
      </dgm:t>
    </dgm:pt>
    <dgm:pt modelId="{5373B11C-F8FE-4EB1-9788-C215E09361F6}" type="parTrans" cxnId="{48CE84C6-6961-45D6-BB45-9C13CED596BD}">
      <dgm:prSet/>
      <dgm:spPr/>
      <dgm:t>
        <a:bodyPr/>
        <a:lstStyle/>
        <a:p>
          <a:endParaRPr lang="ru-RU"/>
        </a:p>
      </dgm:t>
    </dgm:pt>
    <dgm:pt modelId="{A2527478-2510-4E78-99DA-324633875CBA}" type="sibTrans" cxnId="{48CE84C6-6961-45D6-BB45-9C13CED596BD}">
      <dgm:prSet/>
      <dgm:spPr/>
      <dgm:t>
        <a:bodyPr/>
        <a:lstStyle/>
        <a:p>
          <a:endParaRPr lang="ru-RU"/>
        </a:p>
      </dgm:t>
    </dgm:pt>
    <dgm:pt modelId="{E09B3F37-C245-4E65-B3D6-168F353A2E34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Р</a:t>
          </a:r>
          <a:r>
            <a:rPr lang="ru-RU" sz="1400" dirty="0" smtClean="0">
              <a:solidFill>
                <a:srgbClr val="002060"/>
              </a:solidFill>
            </a:rPr>
            <a:t>асчета показателей национальных проектов (например, «Доля МСП в ВВП);</a:t>
          </a:r>
          <a:endParaRPr lang="ru-RU" sz="1400" dirty="0">
            <a:solidFill>
              <a:srgbClr val="002060"/>
            </a:solidFill>
          </a:endParaRPr>
        </a:p>
      </dgm:t>
    </dgm:pt>
    <dgm:pt modelId="{F2F61259-1CB3-43E2-9977-35002252E7EB}" type="parTrans" cxnId="{00B7FE3E-ADBF-4FCF-9BEE-BF5EBDFC6B18}">
      <dgm:prSet/>
      <dgm:spPr/>
      <dgm:t>
        <a:bodyPr/>
        <a:lstStyle/>
        <a:p>
          <a:endParaRPr lang="ru-RU"/>
        </a:p>
      </dgm:t>
    </dgm:pt>
    <dgm:pt modelId="{F2BE00C7-D9E6-47D1-A87E-F4D619655DC6}" type="sibTrans" cxnId="{00B7FE3E-ADBF-4FCF-9BEE-BF5EBDFC6B18}">
      <dgm:prSet/>
      <dgm:spPr/>
      <dgm:t>
        <a:bodyPr/>
        <a:lstStyle/>
        <a:p>
          <a:endParaRPr lang="ru-RU"/>
        </a:p>
      </dgm:t>
    </dgm:pt>
    <dgm:pt modelId="{432BC627-EB8F-4699-AE60-E81673E1A1ED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</a:t>
          </a:r>
          <a:r>
            <a:rPr lang="ru-RU" sz="1400" dirty="0" smtClean="0">
              <a:solidFill>
                <a:srgbClr val="002060"/>
              </a:solidFill>
            </a:rPr>
            <a:t>пределения базисных пропорций по экономическим показателям деятельности МСП в период между проведениями сплошных наблюдений;</a:t>
          </a:r>
          <a:endParaRPr lang="ru-RU" sz="1400" dirty="0">
            <a:solidFill>
              <a:srgbClr val="002060"/>
            </a:solidFill>
          </a:endParaRPr>
        </a:p>
      </dgm:t>
    </dgm:pt>
    <dgm:pt modelId="{1A2D9CDD-F710-4F04-BFB9-C49A10864BF9}" type="parTrans" cxnId="{D708E4A2-15EF-40C0-8FE5-3E0DC2B4E1FF}">
      <dgm:prSet/>
      <dgm:spPr/>
      <dgm:t>
        <a:bodyPr/>
        <a:lstStyle/>
        <a:p>
          <a:endParaRPr lang="ru-RU"/>
        </a:p>
      </dgm:t>
    </dgm:pt>
    <dgm:pt modelId="{433CABB6-D2B6-41BD-89E4-F9C44B050565}" type="sibTrans" cxnId="{D708E4A2-15EF-40C0-8FE5-3E0DC2B4E1FF}">
      <dgm:prSet/>
      <dgm:spPr/>
      <dgm:t>
        <a:bodyPr/>
        <a:lstStyle/>
        <a:p>
          <a:endParaRPr lang="ru-RU"/>
        </a:p>
      </dgm:t>
    </dgm:pt>
    <dgm:pt modelId="{F71B835D-2391-479E-901A-DCECBECCE509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</a:t>
          </a:r>
          <a:r>
            <a:rPr lang="ru-RU" sz="1400" dirty="0" smtClean="0">
              <a:solidFill>
                <a:srgbClr val="002060"/>
              </a:solidFill>
            </a:rPr>
            <a:t>риближения к международным стандартам; обеспечение требований международных вопросников по детализации видов деятельности.</a:t>
          </a:r>
          <a:endParaRPr lang="ru-RU" sz="1400" dirty="0">
            <a:solidFill>
              <a:srgbClr val="002060"/>
            </a:solidFill>
          </a:endParaRPr>
        </a:p>
      </dgm:t>
    </dgm:pt>
    <dgm:pt modelId="{DE609451-1C38-498F-8115-6E286300B794}" type="parTrans" cxnId="{DEBF739B-B2B7-4D9C-A573-7B0FC207B691}">
      <dgm:prSet/>
      <dgm:spPr/>
      <dgm:t>
        <a:bodyPr/>
        <a:lstStyle/>
        <a:p>
          <a:endParaRPr lang="ru-RU"/>
        </a:p>
      </dgm:t>
    </dgm:pt>
    <dgm:pt modelId="{A7DDFB63-99F9-475F-B470-62D0C40B9E50}" type="sibTrans" cxnId="{DEBF739B-B2B7-4D9C-A573-7B0FC207B691}">
      <dgm:prSet/>
      <dgm:spPr/>
      <dgm:t>
        <a:bodyPr/>
        <a:lstStyle/>
        <a:p>
          <a:endParaRPr lang="ru-RU"/>
        </a:p>
      </dgm:t>
    </dgm:pt>
    <dgm:pt modelId="{DE5C2B93-43F9-4685-968E-4193A9693184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Д</a:t>
          </a:r>
          <a:r>
            <a:rPr lang="ru-RU" sz="1400" dirty="0" smtClean="0">
              <a:solidFill>
                <a:srgbClr val="002060"/>
              </a:solidFill>
            </a:rPr>
            <a:t>анных для формирования информации по </a:t>
          </a:r>
          <a:r>
            <a:rPr lang="ru-RU" sz="1400" b="0" dirty="0" smtClean="0">
              <a:solidFill>
                <a:srgbClr val="002060"/>
              </a:solidFill>
            </a:rPr>
            <a:t>фактическому виду деятельности, дополнительных фактических видах деятельности;</a:t>
          </a:r>
          <a:endParaRPr lang="ru-RU" sz="1400" b="1" dirty="0">
            <a:solidFill>
              <a:srgbClr val="002060"/>
            </a:solidFill>
          </a:endParaRPr>
        </a:p>
      </dgm:t>
    </dgm:pt>
    <dgm:pt modelId="{929FE51C-3470-4390-93DC-30B1DD5AD17D}" type="parTrans" cxnId="{7089EFF3-ED73-4158-AA86-15FC3A9DAED2}">
      <dgm:prSet/>
      <dgm:spPr/>
      <dgm:t>
        <a:bodyPr/>
        <a:lstStyle/>
        <a:p>
          <a:endParaRPr lang="ru-RU"/>
        </a:p>
      </dgm:t>
    </dgm:pt>
    <dgm:pt modelId="{6E201B86-04A1-44B1-A531-FD049795C57F}" type="sibTrans" cxnId="{7089EFF3-ED73-4158-AA86-15FC3A9DAED2}">
      <dgm:prSet/>
      <dgm:spPr/>
      <dgm:t>
        <a:bodyPr/>
        <a:lstStyle/>
        <a:p>
          <a:endParaRPr lang="ru-RU"/>
        </a:p>
      </dgm:t>
    </dgm:pt>
    <dgm:pt modelId="{01729A87-080C-4343-A76A-743FFFC07F4C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</a:t>
          </a:r>
          <a:r>
            <a:rPr lang="ru-RU" sz="1400" b="0" dirty="0" smtClean="0">
              <a:solidFill>
                <a:srgbClr val="002060"/>
              </a:solidFill>
            </a:rPr>
            <a:t>ведений о месте фактического осуществления деятельности МСП в муниципальном разрезе (оценка эффективности деятельности органов местного самоуправления Указ Президента РФ от 28.04.2008 №607);</a:t>
          </a:r>
          <a:endParaRPr lang="ru-RU" sz="1400" b="0" dirty="0">
            <a:solidFill>
              <a:srgbClr val="002060"/>
            </a:solidFill>
          </a:endParaRPr>
        </a:p>
      </dgm:t>
    </dgm:pt>
    <dgm:pt modelId="{B44666A7-226A-4525-872D-5207A55CE703}" type="parTrans" cxnId="{862ABDAC-DE63-4837-A8E6-BB66A4F4109C}">
      <dgm:prSet/>
      <dgm:spPr/>
      <dgm:t>
        <a:bodyPr/>
        <a:lstStyle/>
        <a:p>
          <a:endParaRPr lang="ru-RU"/>
        </a:p>
      </dgm:t>
    </dgm:pt>
    <dgm:pt modelId="{CB093379-841C-4DFA-AD24-00302DECC2F4}" type="sibTrans" cxnId="{862ABDAC-DE63-4837-A8E6-BB66A4F4109C}">
      <dgm:prSet/>
      <dgm:spPr/>
      <dgm:t>
        <a:bodyPr/>
        <a:lstStyle/>
        <a:p>
          <a:endParaRPr lang="ru-RU"/>
        </a:p>
      </dgm:t>
    </dgm:pt>
    <dgm:pt modelId="{765F3D4A-37C6-4A60-B603-92216F424E1D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</a:t>
          </a:r>
          <a:r>
            <a:rPr lang="ru-RU" sz="1400" b="0" dirty="0" smtClean="0">
              <a:solidFill>
                <a:srgbClr val="002060"/>
              </a:solidFill>
            </a:rPr>
            <a:t>о показателям, в отношении которых выборочный метод не позволяет получить представительный результат (затраты на производство, основные средства и инвестиции в разрезе фактических видов деятельности и фактического местонахождения (включая сведения по ИП).</a:t>
          </a:r>
          <a:endParaRPr lang="ru-RU" sz="1400" b="0" dirty="0">
            <a:solidFill>
              <a:srgbClr val="002060"/>
            </a:solidFill>
          </a:endParaRPr>
        </a:p>
      </dgm:t>
    </dgm:pt>
    <dgm:pt modelId="{372B9867-618B-4B3C-A1D6-FED7F447E3AA}" type="parTrans" cxnId="{6FB4EF1E-E8FE-44A1-9DD2-FA9D7774A797}">
      <dgm:prSet/>
      <dgm:spPr/>
      <dgm:t>
        <a:bodyPr/>
        <a:lstStyle/>
        <a:p>
          <a:endParaRPr lang="ru-RU"/>
        </a:p>
      </dgm:t>
    </dgm:pt>
    <dgm:pt modelId="{25CA573A-D016-4F5C-B017-3C8DFEB45940}" type="sibTrans" cxnId="{6FB4EF1E-E8FE-44A1-9DD2-FA9D7774A797}">
      <dgm:prSet/>
      <dgm:spPr/>
      <dgm:t>
        <a:bodyPr/>
        <a:lstStyle/>
        <a:p>
          <a:endParaRPr lang="ru-RU"/>
        </a:p>
      </dgm:t>
    </dgm:pt>
    <dgm:pt modelId="{512DCCF8-C4C6-42ED-8920-8BF797CF6615}" type="pres">
      <dgm:prSet presAssocID="{7741E67B-014E-46BB-B6D1-994A724D9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DADCC2-FC10-49AF-8FAE-15EA3CB909A5}" type="pres">
      <dgm:prSet presAssocID="{3B932C48-2534-4126-8404-9007C27EC9A3}" presName="parentLin" presStyleCnt="0"/>
      <dgm:spPr/>
    </dgm:pt>
    <dgm:pt modelId="{1CB00C46-8174-441E-A02D-CD077CF96584}" type="pres">
      <dgm:prSet presAssocID="{3B932C48-2534-4126-8404-9007C27EC9A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7C1DA3A-09BD-4B6C-ACF3-BA16D25A4E16}" type="pres">
      <dgm:prSet presAssocID="{3B932C48-2534-4126-8404-9007C27EC9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9E1D7-98A9-491F-9527-403E9F92B6EE}" type="pres">
      <dgm:prSet presAssocID="{3B932C48-2534-4126-8404-9007C27EC9A3}" presName="negativeSpace" presStyleCnt="0"/>
      <dgm:spPr/>
    </dgm:pt>
    <dgm:pt modelId="{68700AE7-DB85-445B-BB43-4E0F0891933C}" type="pres">
      <dgm:prSet presAssocID="{3B932C48-2534-4126-8404-9007C27EC9A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AF51E-E948-43A9-821B-22F07FFD6DA4}" type="pres">
      <dgm:prSet presAssocID="{D66D60EF-A0B7-4F3B-9DF4-1C0CAC807272}" presName="spaceBetweenRectangles" presStyleCnt="0"/>
      <dgm:spPr/>
    </dgm:pt>
    <dgm:pt modelId="{918CB6E0-8735-4F94-9582-3E5EA2B56D5F}" type="pres">
      <dgm:prSet presAssocID="{0B4B7862-5058-4A3B-A1D6-9628DF2F9777}" presName="parentLin" presStyleCnt="0"/>
      <dgm:spPr/>
    </dgm:pt>
    <dgm:pt modelId="{64F2B2B9-EAF7-48B2-8BC4-5B140922F139}" type="pres">
      <dgm:prSet presAssocID="{0B4B7862-5058-4A3B-A1D6-9628DF2F977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29B13E6-6436-4354-B82C-4DCCA902BB3E}" type="pres">
      <dgm:prSet presAssocID="{0B4B7862-5058-4A3B-A1D6-9628DF2F977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E154C-2B40-44A3-97BC-86BAEA21634C}" type="pres">
      <dgm:prSet presAssocID="{0B4B7862-5058-4A3B-A1D6-9628DF2F9777}" presName="negativeSpace" presStyleCnt="0"/>
      <dgm:spPr/>
    </dgm:pt>
    <dgm:pt modelId="{9B4CB786-6BBF-4C7C-967B-2AEACC9D6810}" type="pres">
      <dgm:prSet presAssocID="{0B4B7862-5058-4A3B-A1D6-9628DF2F977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28D34-A08B-47CE-B07F-369608F599AC}" srcId="{7741E67B-014E-46BB-B6D1-994A724D9BAE}" destId="{3B932C48-2534-4126-8404-9007C27EC9A3}" srcOrd="0" destOrd="0" parTransId="{028A62F3-ECFB-4583-B8AE-A76BD97CEAAA}" sibTransId="{D66D60EF-A0B7-4F3B-9DF4-1C0CAC807272}"/>
    <dgm:cxn modelId="{0001860B-BED0-4F8E-A1F6-3EC8EFA98C50}" srcId="{7741E67B-014E-46BB-B6D1-994A724D9BAE}" destId="{0B4B7862-5058-4A3B-A1D6-9628DF2F9777}" srcOrd="1" destOrd="0" parTransId="{8FBC7CD2-C49D-4223-B4CD-F948ED53ED95}" sibTransId="{61F8AA1D-B47B-462C-A935-11BB167ED1DF}"/>
    <dgm:cxn modelId="{23595E4A-0BA4-4BB4-904D-F20CDE1AEDF1}" type="presOf" srcId="{3B932C48-2534-4126-8404-9007C27EC9A3}" destId="{17C1DA3A-09BD-4B6C-ACF3-BA16D25A4E16}" srcOrd="1" destOrd="0" presId="urn:microsoft.com/office/officeart/2005/8/layout/list1"/>
    <dgm:cxn modelId="{F880B726-7C8A-4115-84C0-F7DF00C1519C}" type="presOf" srcId="{3B932C48-2534-4126-8404-9007C27EC9A3}" destId="{1CB00C46-8174-441E-A02D-CD077CF96584}" srcOrd="0" destOrd="0" presId="urn:microsoft.com/office/officeart/2005/8/layout/list1"/>
    <dgm:cxn modelId="{862ABDAC-DE63-4837-A8E6-BB66A4F4109C}" srcId="{0B4B7862-5058-4A3B-A1D6-9628DF2F9777}" destId="{01729A87-080C-4343-A76A-743FFFC07F4C}" srcOrd="1" destOrd="0" parTransId="{B44666A7-226A-4525-872D-5207A55CE703}" sibTransId="{CB093379-841C-4DFA-AD24-00302DECC2F4}"/>
    <dgm:cxn modelId="{BE95F32C-E964-408F-A387-25BBA8249796}" type="presOf" srcId="{7741E67B-014E-46BB-B6D1-994A724D9BAE}" destId="{512DCCF8-C4C6-42ED-8920-8BF797CF6615}" srcOrd="0" destOrd="0" presId="urn:microsoft.com/office/officeart/2005/8/layout/list1"/>
    <dgm:cxn modelId="{48CE84C6-6961-45D6-BB45-9C13CED596BD}" srcId="{3B932C48-2534-4126-8404-9007C27EC9A3}" destId="{131F8AA4-1185-4836-AA40-6ABE735F3C96}" srcOrd="0" destOrd="0" parTransId="{5373B11C-F8FE-4EB1-9788-C215E09361F6}" sibTransId="{A2527478-2510-4E78-99DA-324633875CBA}"/>
    <dgm:cxn modelId="{D963D0DC-5187-4E53-AA20-86356D365B36}" type="presOf" srcId="{131F8AA4-1185-4836-AA40-6ABE735F3C96}" destId="{68700AE7-DB85-445B-BB43-4E0F0891933C}" srcOrd="0" destOrd="0" presId="urn:microsoft.com/office/officeart/2005/8/layout/list1"/>
    <dgm:cxn modelId="{6A365402-D289-4F8F-AC42-5F962251AC2D}" type="presOf" srcId="{E09B3F37-C245-4E65-B3D6-168F353A2E34}" destId="{68700AE7-DB85-445B-BB43-4E0F0891933C}" srcOrd="0" destOrd="1" presId="urn:microsoft.com/office/officeart/2005/8/layout/list1"/>
    <dgm:cxn modelId="{7089EFF3-ED73-4158-AA86-15FC3A9DAED2}" srcId="{0B4B7862-5058-4A3B-A1D6-9628DF2F9777}" destId="{DE5C2B93-43F9-4685-968E-4193A9693184}" srcOrd="0" destOrd="0" parTransId="{929FE51C-3470-4390-93DC-30B1DD5AD17D}" sibTransId="{6E201B86-04A1-44B1-A531-FD049795C57F}"/>
    <dgm:cxn modelId="{971F09DC-72D8-41BE-BDD7-8F265AA88E2F}" type="presOf" srcId="{DE5C2B93-43F9-4685-968E-4193A9693184}" destId="{9B4CB786-6BBF-4C7C-967B-2AEACC9D6810}" srcOrd="0" destOrd="0" presId="urn:microsoft.com/office/officeart/2005/8/layout/list1"/>
    <dgm:cxn modelId="{E0A8395F-5F85-483D-8EA9-4913D72865A4}" type="presOf" srcId="{0B4B7862-5058-4A3B-A1D6-9628DF2F9777}" destId="{929B13E6-6436-4354-B82C-4DCCA902BB3E}" srcOrd="1" destOrd="0" presId="urn:microsoft.com/office/officeart/2005/8/layout/list1"/>
    <dgm:cxn modelId="{00B7FE3E-ADBF-4FCF-9BEE-BF5EBDFC6B18}" srcId="{3B932C48-2534-4126-8404-9007C27EC9A3}" destId="{E09B3F37-C245-4E65-B3D6-168F353A2E34}" srcOrd="1" destOrd="0" parTransId="{F2F61259-1CB3-43E2-9977-35002252E7EB}" sibTransId="{F2BE00C7-D9E6-47D1-A87E-F4D619655DC6}"/>
    <dgm:cxn modelId="{0BA56788-43F1-4085-8861-8153B745A5B8}" type="presOf" srcId="{F71B835D-2391-479E-901A-DCECBECCE509}" destId="{68700AE7-DB85-445B-BB43-4E0F0891933C}" srcOrd="0" destOrd="3" presId="urn:microsoft.com/office/officeart/2005/8/layout/list1"/>
    <dgm:cxn modelId="{6FB4EF1E-E8FE-44A1-9DD2-FA9D7774A797}" srcId="{0B4B7862-5058-4A3B-A1D6-9628DF2F9777}" destId="{765F3D4A-37C6-4A60-B603-92216F424E1D}" srcOrd="2" destOrd="0" parTransId="{372B9867-618B-4B3C-A1D6-FED7F447E3AA}" sibTransId="{25CA573A-D016-4F5C-B017-3C8DFEB45940}"/>
    <dgm:cxn modelId="{DEBF739B-B2B7-4D9C-A573-7B0FC207B691}" srcId="{3B932C48-2534-4126-8404-9007C27EC9A3}" destId="{F71B835D-2391-479E-901A-DCECBECCE509}" srcOrd="3" destOrd="0" parTransId="{DE609451-1C38-498F-8115-6E286300B794}" sibTransId="{A7DDFB63-99F9-475F-B470-62D0C40B9E50}"/>
    <dgm:cxn modelId="{D0CCFF0D-6F92-4B98-94AF-C95AB9F7BC6B}" type="presOf" srcId="{765F3D4A-37C6-4A60-B603-92216F424E1D}" destId="{9B4CB786-6BBF-4C7C-967B-2AEACC9D6810}" srcOrd="0" destOrd="2" presId="urn:microsoft.com/office/officeart/2005/8/layout/list1"/>
    <dgm:cxn modelId="{BDAD38EA-33D2-44A3-B108-C9D8BD6A50D9}" type="presOf" srcId="{0B4B7862-5058-4A3B-A1D6-9628DF2F9777}" destId="{64F2B2B9-EAF7-48B2-8BC4-5B140922F139}" srcOrd="0" destOrd="0" presId="urn:microsoft.com/office/officeart/2005/8/layout/list1"/>
    <dgm:cxn modelId="{A963E8D0-B088-4CD1-B5E3-4D77614E2584}" type="presOf" srcId="{01729A87-080C-4343-A76A-743FFFC07F4C}" destId="{9B4CB786-6BBF-4C7C-967B-2AEACC9D6810}" srcOrd="0" destOrd="1" presId="urn:microsoft.com/office/officeart/2005/8/layout/list1"/>
    <dgm:cxn modelId="{E48FFE23-8FE3-4116-A9FC-33905C9DAA05}" type="presOf" srcId="{432BC627-EB8F-4699-AE60-E81673E1A1ED}" destId="{68700AE7-DB85-445B-BB43-4E0F0891933C}" srcOrd="0" destOrd="2" presId="urn:microsoft.com/office/officeart/2005/8/layout/list1"/>
    <dgm:cxn modelId="{D708E4A2-15EF-40C0-8FE5-3E0DC2B4E1FF}" srcId="{3B932C48-2534-4126-8404-9007C27EC9A3}" destId="{432BC627-EB8F-4699-AE60-E81673E1A1ED}" srcOrd="2" destOrd="0" parTransId="{1A2D9CDD-F710-4F04-BFB9-C49A10864BF9}" sibTransId="{433CABB6-D2B6-41BD-89E4-F9C44B050565}"/>
    <dgm:cxn modelId="{407C57A2-9D90-41A5-849A-B638638AE41F}" type="presParOf" srcId="{512DCCF8-C4C6-42ED-8920-8BF797CF6615}" destId="{C1DADCC2-FC10-49AF-8FAE-15EA3CB909A5}" srcOrd="0" destOrd="0" presId="urn:microsoft.com/office/officeart/2005/8/layout/list1"/>
    <dgm:cxn modelId="{3F73A399-35AB-457E-B50C-1CA2E2ADD119}" type="presParOf" srcId="{C1DADCC2-FC10-49AF-8FAE-15EA3CB909A5}" destId="{1CB00C46-8174-441E-A02D-CD077CF96584}" srcOrd="0" destOrd="0" presId="urn:microsoft.com/office/officeart/2005/8/layout/list1"/>
    <dgm:cxn modelId="{5D43F535-FFDA-4916-AB3D-C428BACA7FBE}" type="presParOf" srcId="{C1DADCC2-FC10-49AF-8FAE-15EA3CB909A5}" destId="{17C1DA3A-09BD-4B6C-ACF3-BA16D25A4E16}" srcOrd="1" destOrd="0" presId="urn:microsoft.com/office/officeart/2005/8/layout/list1"/>
    <dgm:cxn modelId="{4D623256-D11A-4D85-BCE3-C47C1808548E}" type="presParOf" srcId="{512DCCF8-C4C6-42ED-8920-8BF797CF6615}" destId="{7869E1D7-98A9-491F-9527-403E9F92B6EE}" srcOrd="1" destOrd="0" presId="urn:microsoft.com/office/officeart/2005/8/layout/list1"/>
    <dgm:cxn modelId="{FDD7BCC0-E5D0-4D62-BB38-555DA9AA542C}" type="presParOf" srcId="{512DCCF8-C4C6-42ED-8920-8BF797CF6615}" destId="{68700AE7-DB85-445B-BB43-4E0F0891933C}" srcOrd="2" destOrd="0" presId="urn:microsoft.com/office/officeart/2005/8/layout/list1"/>
    <dgm:cxn modelId="{1C9A3500-0C87-4FF1-96D4-55B4ED9EC1D1}" type="presParOf" srcId="{512DCCF8-C4C6-42ED-8920-8BF797CF6615}" destId="{6E9AF51E-E948-43A9-821B-22F07FFD6DA4}" srcOrd="3" destOrd="0" presId="urn:microsoft.com/office/officeart/2005/8/layout/list1"/>
    <dgm:cxn modelId="{5EA28BC8-8528-4A39-9F39-3FA23465BAE2}" type="presParOf" srcId="{512DCCF8-C4C6-42ED-8920-8BF797CF6615}" destId="{918CB6E0-8735-4F94-9582-3E5EA2B56D5F}" srcOrd="4" destOrd="0" presId="urn:microsoft.com/office/officeart/2005/8/layout/list1"/>
    <dgm:cxn modelId="{658DD6F1-9B33-4497-84F7-B7750ABE4892}" type="presParOf" srcId="{918CB6E0-8735-4F94-9582-3E5EA2B56D5F}" destId="{64F2B2B9-EAF7-48B2-8BC4-5B140922F139}" srcOrd="0" destOrd="0" presId="urn:microsoft.com/office/officeart/2005/8/layout/list1"/>
    <dgm:cxn modelId="{01214EE1-1E4C-4576-892E-5B413D08C4F0}" type="presParOf" srcId="{918CB6E0-8735-4F94-9582-3E5EA2B56D5F}" destId="{929B13E6-6436-4354-B82C-4DCCA902BB3E}" srcOrd="1" destOrd="0" presId="urn:microsoft.com/office/officeart/2005/8/layout/list1"/>
    <dgm:cxn modelId="{70AFDAB2-DF07-4B2E-8FA7-59698AB01F23}" type="presParOf" srcId="{512DCCF8-C4C6-42ED-8920-8BF797CF6615}" destId="{6EFE154C-2B40-44A3-97BC-86BAEA21634C}" srcOrd="5" destOrd="0" presId="urn:microsoft.com/office/officeart/2005/8/layout/list1"/>
    <dgm:cxn modelId="{22E446F4-4E45-4893-A300-A33754AEC08C}" type="presParOf" srcId="{512DCCF8-C4C6-42ED-8920-8BF797CF6615}" destId="{9B4CB786-6BBF-4C7C-967B-2AEACC9D681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909E7-096F-4969-AAB6-D962C6C43B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24407-BAB5-4567-BC5B-3D29B42C2A52}">
      <dgm:prSet phldrT="[Текст]" custT="1"/>
      <dgm:spPr/>
      <dgm:t>
        <a:bodyPr/>
        <a:lstStyle/>
        <a:p>
          <a:r>
            <a:rPr lang="ru-RU" sz="2800" dirty="0" smtClean="0"/>
            <a:t>В электронном виде</a:t>
          </a:r>
          <a:endParaRPr lang="ru-RU" sz="2800" dirty="0"/>
        </a:p>
      </dgm:t>
    </dgm:pt>
    <dgm:pt modelId="{ACA9D752-2E69-4ED8-8B34-94EB0F15DD70}" type="parTrans" cxnId="{9AD54197-5351-48C8-886C-5A7979E96E71}">
      <dgm:prSet/>
      <dgm:spPr/>
      <dgm:t>
        <a:bodyPr/>
        <a:lstStyle/>
        <a:p>
          <a:endParaRPr lang="ru-RU"/>
        </a:p>
      </dgm:t>
    </dgm:pt>
    <dgm:pt modelId="{F5A0418C-730B-426F-A671-1E0C85901633}" type="sibTrans" cxnId="{9AD54197-5351-48C8-886C-5A7979E96E71}">
      <dgm:prSet/>
      <dgm:spPr/>
      <dgm:t>
        <a:bodyPr/>
        <a:lstStyle/>
        <a:p>
          <a:endParaRPr lang="ru-RU"/>
        </a:p>
      </dgm:t>
    </dgm:pt>
    <dgm:pt modelId="{BFBDD5D0-09BB-4F2D-BD4F-C3508B733D8E}">
      <dgm:prSet phldrT="[Текст]" custT="1"/>
      <dgm:spPr/>
      <dgm:t>
        <a:bodyPr/>
        <a:lstStyle/>
        <a:p>
          <a:pPr indent="0"/>
          <a:r>
            <a:rPr lang="ru-RU" sz="1400" dirty="0" smtClean="0">
              <a:solidFill>
                <a:srgbClr val="002060"/>
              </a:solidFill>
            </a:rPr>
            <a:t>на сайте Росстата (Единая Система Сбора Отчетности)     </a:t>
          </a:r>
          <a:r>
            <a:rPr lang="ru-RU" sz="1600" b="1" dirty="0" smtClean="0">
              <a:solidFill>
                <a:srgbClr val="002060"/>
              </a:solidFill>
            </a:rPr>
            <a:t>https://websbor.gks.ru/online</a:t>
          </a:r>
          <a:endParaRPr lang="ru-RU" sz="1400" b="1" dirty="0">
            <a:solidFill>
              <a:srgbClr val="002060"/>
            </a:solidFill>
          </a:endParaRPr>
        </a:p>
      </dgm:t>
    </dgm:pt>
    <dgm:pt modelId="{85C6AED5-7914-4872-8663-72FFEB955596}" type="parTrans" cxnId="{D8927395-F4D2-42B9-B65F-8BCC2A8C4711}">
      <dgm:prSet/>
      <dgm:spPr/>
      <dgm:t>
        <a:bodyPr/>
        <a:lstStyle/>
        <a:p>
          <a:endParaRPr lang="ru-RU"/>
        </a:p>
      </dgm:t>
    </dgm:pt>
    <dgm:pt modelId="{2E5026AE-4B58-408C-A409-911DFAD872AE}" type="sibTrans" cxnId="{D8927395-F4D2-42B9-B65F-8BCC2A8C4711}">
      <dgm:prSet/>
      <dgm:spPr/>
      <dgm:t>
        <a:bodyPr/>
        <a:lstStyle/>
        <a:p>
          <a:endParaRPr lang="ru-RU"/>
        </a:p>
      </dgm:t>
    </dgm:pt>
    <dgm:pt modelId="{61854B69-05E3-47B9-99CE-22B66A3D6290}">
      <dgm:prSet phldrT="[Текст]" custT="1"/>
      <dgm:spPr/>
      <dgm:t>
        <a:bodyPr/>
        <a:lstStyle/>
        <a:p>
          <a:r>
            <a:rPr lang="ru-RU" sz="2800" dirty="0" smtClean="0"/>
            <a:t>В бумажном виде</a:t>
          </a:r>
          <a:endParaRPr lang="ru-RU" sz="2800" dirty="0"/>
        </a:p>
      </dgm:t>
    </dgm:pt>
    <dgm:pt modelId="{09484F8C-525A-407F-8CE2-1221A17FDEDA}" type="parTrans" cxnId="{5F58B274-6EA1-49CB-871D-779938D49DC2}">
      <dgm:prSet/>
      <dgm:spPr/>
      <dgm:t>
        <a:bodyPr/>
        <a:lstStyle/>
        <a:p>
          <a:endParaRPr lang="ru-RU"/>
        </a:p>
      </dgm:t>
    </dgm:pt>
    <dgm:pt modelId="{0230046B-5A16-4703-87B9-2383F1AFD03D}" type="sibTrans" cxnId="{5F58B274-6EA1-49CB-871D-779938D49DC2}">
      <dgm:prSet/>
      <dgm:spPr/>
      <dgm:t>
        <a:bodyPr/>
        <a:lstStyle/>
        <a:p>
          <a:endParaRPr lang="ru-RU"/>
        </a:p>
      </dgm:t>
    </dgm:pt>
    <dgm:pt modelId="{B98B2464-AABE-4EB8-ADB2-9DA9F57BA99B}">
      <dgm:prSet phldrT="[Текст]" custT="1"/>
      <dgm:spPr/>
      <dgm:t>
        <a:bodyPr/>
        <a:lstStyle/>
        <a:p>
          <a:pPr marL="114300" indent="0"/>
          <a:r>
            <a:rPr lang="ru-RU" sz="1400" dirty="0" smtClean="0">
              <a:solidFill>
                <a:srgbClr val="002060"/>
              </a:solidFill>
            </a:rPr>
            <a:t>в территориальный орган Росстата – Калугастат, районные подразделения Калугастата</a:t>
          </a:r>
          <a:endParaRPr lang="ru-RU" sz="1400" dirty="0">
            <a:solidFill>
              <a:srgbClr val="002060"/>
            </a:solidFill>
          </a:endParaRPr>
        </a:p>
      </dgm:t>
    </dgm:pt>
    <dgm:pt modelId="{76624F14-EE95-4369-9659-EB34B7AD3A93}" type="parTrans" cxnId="{20B3B529-EA6D-43A1-8D4C-0A501D9ED990}">
      <dgm:prSet/>
      <dgm:spPr/>
      <dgm:t>
        <a:bodyPr/>
        <a:lstStyle/>
        <a:p>
          <a:endParaRPr lang="ru-RU"/>
        </a:p>
      </dgm:t>
    </dgm:pt>
    <dgm:pt modelId="{27A2731D-557F-4FB1-84F6-517D417D58ED}" type="sibTrans" cxnId="{20B3B529-EA6D-43A1-8D4C-0A501D9ED990}">
      <dgm:prSet/>
      <dgm:spPr/>
      <dgm:t>
        <a:bodyPr/>
        <a:lstStyle/>
        <a:p>
          <a:endParaRPr lang="ru-RU"/>
        </a:p>
      </dgm:t>
    </dgm:pt>
    <dgm:pt modelId="{91CD6284-B7D4-4A88-BF25-3A9DD06B3A7F}">
      <dgm:prSet phldrT="[Текст]" custT="1"/>
      <dgm:spPr/>
      <dgm:t>
        <a:bodyPr/>
        <a:lstStyle/>
        <a:p>
          <a:pPr indent="0"/>
          <a:r>
            <a:rPr lang="ru-RU" sz="1400" dirty="0" smtClean="0">
              <a:solidFill>
                <a:srgbClr val="002060"/>
              </a:solidFill>
            </a:rPr>
            <a:t>через операторов электронного документооборота</a:t>
          </a:r>
          <a:endParaRPr lang="ru-RU" sz="1400" dirty="0">
            <a:solidFill>
              <a:srgbClr val="002060"/>
            </a:solidFill>
          </a:endParaRPr>
        </a:p>
      </dgm:t>
    </dgm:pt>
    <dgm:pt modelId="{4D3444D3-89EC-49A0-B2BF-A080B5E27FD7}" type="parTrans" cxnId="{7987AA22-071D-4291-BB0D-E471D6EC7A2F}">
      <dgm:prSet/>
      <dgm:spPr/>
      <dgm:t>
        <a:bodyPr/>
        <a:lstStyle/>
        <a:p>
          <a:endParaRPr lang="ru-RU"/>
        </a:p>
      </dgm:t>
    </dgm:pt>
    <dgm:pt modelId="{E457BF99-969F-4220-AB4E-A5CBE885E7BA}" type="sibTrans" cxnId="{7987AA22-071D-4291-BB0D-E471D6EC7A2F}">
      <dgm:prSet/>
      <dgm:spPr/>
      <dgm:t>
        <a:bodyPr/>
        <a:lstStyle/>
        <a:p>
          <a:endParaRPr lang="ru-RU"/>
        </a:p>
      </dgm:t>
    </dgm:pt>
    <dgm:pt modelId="{54AB24E7-61F9-4669-9E79-D4F86449A10A}">
      <dgm:prSet phldrT="[Текст]" custT="1"/>
      <dgm:spPr/>
      <dgm:t>
        <a:bodyPr/>
        <a:lstStyle/>
        <a:p>
          <a:pPr indent="0"/>
          <a:r>
            <a:rPr lang="ru-RU" sz="1400" dirty="0" smtClean="0">
              <a:solidFill>
                <a:srgbClr val="002060"/>
              </a:solidFill>
            </a:rPr>
            <a:t>на Едином портале государственных услуг    </a:t>
          </a:r>
          <a:r>
            <a:rPr lang="ru-RU" sz="1600" b="1" dirty="0" smtClean="0">
              <a:solidFill>
                <a:srgbClr val="002060"/>
              </a:solidFill>
            </a:rPr>
            <a:t>gosuslugi.ru</a:t>
          </a:r>
          <a:endParaRPr lang="ru-RU" sz="1600" b="1" dirty="0">
            <a:solidFill>
              <a:srgbClr val="002060"/>
            </a:solidFill>
          </a:endParaRPr>
        </a:p>
      </dgm:t>
    </dgm:pt>
    <dgm:pt modelId="{57275946-FC69-42BB-9C57-546CE1346CC3}" type="parTrans" cxnId="{E027AE04-8CF8-47B4-8DE4-7E722F6DBEE9}">
      <dgm:prSet/>
      <dgm:spPr/>
      <dgm:t>
        <a:bodyPr/>
        <a:lstStyle/>
        <a:p>
          <a:endParaRPr lang="ru-RU"/>
        </a:p>
      </dgm:t>
    </dgm:pt>
    <dgm:pt modelId="{C50369A0-2E33-41EC-8668-4FA5E307E802}" type="sibTrans" cxnId="{E027AE04-8CF8-47B4-8DE4-7E722F6DBEE9}">
      <dgm:prSet/>
      <dgm:spPr/>
      <dgm:t>
        <a:bodyPr/>
        <a:lstStyle/>
        <a:p>
          <a:endParaRPr lang="ru-RU"/>
        </a:p>
      </dgm:t>
    </dgm:pt>
    <dgm:pt modelId="{CFDD0616-67A8-4878-ABCA-CDF239D7B556}">
      <dgm:prSet phldrT="[Текст]" custT="1"/>
      <dgm:spPr/>
      <dgm:t>
        <a:bodyPr/>
        <a:lstStyle/>
        <a:p>
          <a:pPr indent="1800000"/>
          <a:r>
            <a:rPr lang="ru-RU" sz="1600" b="1" dirty="0" smtClean="0">
              <a:solidFill>
                <a:srgbClr val="002060"/>
              </a:solidFill>
            </a:rPr>
            <a:t>с 15 января по 1 апреля 2021 года</a:t>
          </a:r>
          <a:endParaRPr lang="ru-RU" sz="1600" b="1" dirty="0">
            <a:solidFill>
              <a:srgbClr val="002060"/>
            </a:solidFill>
          </a:endParaRPr>
        </a:p>
      </dgm:t>
    </dgm:pt>
    <dgm:pt modelId="{6D678D2A-D703-4833-98D1-F62BC6D76803}" type="parTrans" cxnId="{2B0FD8B0-93CC-46AD-ADA4-1D924A081AFF}">
      <dgm:prSet/>
      <dgm:spPr/>
      <dgm:t>
        <a:bodyPr/>
        <a:lstStyle/>
        <a:p>
          <a:endParaRPr lang="ru-RU"/>
        </a:p>
      </dgm:t>
    </dgm:pt>
    <dgm:pt modelId="{91363A4A-AC51-4BA3-B518-241663D32B76}" type="sibTrans" cxnId="{2B0FD8B0-93CC-46AD-ADA4-1D924A081AFF}">
      <dgm:prSet/>
      <dgm:spPr/>
      <dgm:t>
        <a:bodyPr/>
        <a:lstStyle/>
        <a:p>
          <a:endParaRPr lang="ru-RU"/>
        </a:p>
      </dgm:t>
    </dgm:pt>
    <dgm:pt modelId="{A8C216A6-C06F-4197-89D9-3F7C3CDCCC2D}">
      <dgm:prSet phldrT="[Текст]" custT="1"/>
      <dgm:spPr/>
      <dgm:t>
        <a:bodyPr/>
        <a:lstStyle/>
        <a:p>
          <a:pPr indent="1800000"/>
          <a:r>
            <a:rPr lang="ru-RU" sz="1600" b="1" dirty="0" smtClean="0">
              <a:solidFill>
                <a:srgbClr val="002060"/>
              </a:solidFill>
            </a:rPr>
            <a:t>с 1 марта по 1 мая 2021 года</a:t>
          </a:r>
          <a:endParaRPr lang="ru-RU" sz="1600" b="1" dirty="0">
            <a:solidFill>
              <a:srgbClr val="002060"/>
            </a:solidFill>
          </a:endParaRPr>
        </a:p>
      </dgm:t>
    </dgm:pt>
    <dgm:pt modelId="{5FDE4036-BB9F-412C-9589-4EFB3F93C0DC}" type="parTrans" cxnId="{70D5EE38-4550-4155-80D8-505A57167FBF}">
      <dgm:prSet/>
      <dgm:spPr/>
      <dgm:t>
        <a:bodyPr/>
        <a:lstStyle/>
        <a:p>
          <a:endParaRPr lang="ru-RU"/>
        </a:p>
      </dgm:t>
    </dgm:pt>
    <dgm:pt modelId="{98F4A62C-8AC0-4FA7-BF2A-855325D1E3B6}" type="sibTrans" cxnId="{70D5EE38-4550-4155-80D8-505A57167FBF}">
      <dgm:prSet/>
      <dgm:spPr/>
      <dgm:t>
        <a:bodyPr/>
        <a:lstStyle/>
        <a:p>
          <a:endParaRPr lang="ru-RU"/>
        </a:p>
      </dgm:t>
    </dgm:pt>
    <dgm:pt modelId="{A8C257EC-1243-4F67-A8E2-9BDAC70FDD64}">
      <dgm:prSet phldrT="[Текст]" custT="1"/>
      <dgm:spPr/>
      <dgm:t>
        <a:bodyPr/>
        <a:lstStyle/>
        <a:p>
          <a:pPr marL="114300" indent="0"/>
          <a:r>
            <a:rPr lang="ru-RU" sz="1400" dirty="0" smtClean="0">
              <a:solidFill>
                <a:srgbClr val="002060"/>
              </a:solidFill>
            </a:rPr>
            <a:t>почтой (Калугастат, 248000 </a:t>
          </a:r>
          <a:r>
            <a:rPr lang="ru-RU" sz="1400" dirty="0" err="1" smtClean="0">
              <a:solidFill>
                <a:srgbClr val="002060"/>
              </a:solidFill>
            </a:rPr>
            <a:t>г.Калуга</a:t>
          </a:r>
          <a:r>
            <a:rPr lang="ru-RU" sz="1400" dirty="0" smtClean="0">
              <a:solidFill>
                <a:srgbClr val="002060"/>
              </a:solidFill>
            </a:rPr>
            <a:t>, ул. Марата, дом 7</a:t>
          </a:r>
          <a:endParaRPr lang="ru-RU" sz="1400" dirty="0">
            <a:solidFill>
              <a:srgbClr val="002060"/>
            </a:solidFill>
          </a:endParaRPr>
        </a:p>
      </dgm:t>
    </dgm:pt>
    <dgm:pt modelId="{C2EF4C30-0C34-4AD5-A0AE-B3ECCDEAE77D}" type="parTrans" cxnId="{DB7D7633-E4B3-4E2C-B9EF-FE242C7039EF}">
      <dgm:prSet/>
      <dgm:spPr/>
      <dgm:t>
        <a:bodyPr/>
        <a:lstStyle/>
        <a:p>
          <a:endParaRPr lang="ru-RU"/>
        </a:p>
      </dgm:t>
    </dgm:pt>
    <dgm:pt modelId="{BB656CF5-83FB-4252-B46C-DA9AFE09C14E}" type="sibTrans" cxnId="{DB7D7633-E4B3-4E2C-B9EF-FE242C7039EF}">
      <dgm:prSet/>
      <dgm:spPr/>
      <dgm:t>
        <a:bodyPr/>
        <a:lstStyle/>
        <a:p>
          <a:endParaRPr lang="ru-RU"/>
        </a:p>
      </dgm:t>
    </dgm:pt>
    <dgm:pt modelId="{08305DAF-8D2C-4E76-8712-A31017D05074}">
      <dgm:prSet phldrT="[Текст]" custT="1"/>
      <dgm:spPr/>
      <dgm:t>
        <a:bodyPr/>
        <a:lstStyle/>
        <a:p>
          <a:pPr marL="172800" indent="1800000"/>
          <a:r>
            <a:rPr lang="ru-RU" sz="1600" b="1" dirty="0" smtClean="0">
              <a:solidFill>
                <a:srgbClr val="002060"/>
              </a:solidFill>
            </a:rPr>
            <a:t>до 1 апреля 2021 года</a:t>
          </a:r>
          <a:endParaRPr lang="ru-RU" sz="1600" b="1" dirty="0">
            <a:solidFill>
              <a:srgbClr val="002060"/>
            </a:solidFill>
          </a:endParaRPr>
        </a:p>
      </dgm:t>
    </dgm:pt>
    <dgm:pt modelId="{ED143E6B-7B82-4C13-B89B-F8DCA612B6DE}" type="parTrans" cxnId="{1939F072-AE94-450F-8785-3F0A2BA295A1}">
      <dgm:prSet/>
      <dgm:spPr/>
      <dgm:t>
        <a:bodyPr/>
        <a:lstStyle/>
        <a:p>
          <a:endParaRPr lang="ru-RU"/>
        </a:p>
      </dgm:t>
    </dgm:pt>
    <dgm:pt modelId="{E5DE56B1-1635-4C90-A091-61EA48E6DC8C}" type="sibTrans" cxnId="{1939F072-AE94-450F-8785-3F0A2BA295A1}">
      <dgm:prSet/>
      <dgm:spPr/>
      <dgm:t>
        <a:bodyPr/>
        <a:lstStyle/>
        <a:p>
          <a:endParaRPr lang="ru-RU"/>
        </a:p>
      </dgm:t>
    </dgm:pt>
    <dgm:pt modelId="{8870559E-ED25-4A39-8351-B4A0AC305D9A}" type="pres">
      <dgm:prSet presAssocID="{BF9909E7-096F-4969-AAB6-D962C6C43B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850C2B-56D9-4EFA-A78E-9E7EECAD00E9}" type="pres">
      <dgm:prSet presAssocID="{38124407-BAB5-4567-BC5B-3D29B42C2A52}" presName="parentText" presStyleLbl="node1" presStyleIdx="0" presStyleCnt="2" custScaleX="73182" custScaleY="60547" custLinFactNeighborX="-13329" custLinFactNeighborY="-2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320CD-EF16-4D7E-B32B-8F126F9E5F2F}" type="pres">
      <dgm:prSet presAssocID="{38124407-BAB5-4567-BC5B-3D29B42C2A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EECBF-ADE5-4B1B-9F01-9DD6F026AE18}" type="pres">
      <dgm:prSet presAssocID="{61854B69-05E3-47B9-99CE-22B66A3D6290}" presName="parentText" presStyleLbl="node1" presStyleIdx="1" presStyleCnt="2" custScaleX="73182" custScaleY="60547" custLinFactNeighborX="-13409" custLinFactNeighborY="12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21757-DDB0-4830-A913-B062D0D33161}" type="pres">
      <dgm:prSet presAssocID="{61854B69-05E3-47B9-99CE-22B66A3D6290}" presName="childText" presStyleLbl="revTx" presStyleIdx="1" presStyleCnt="2" custScaleY="70365" custLinFactNeighborX="-4" custLinFactNeighborY="22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903F-698A-43B5-8B2F-E63D96CCA4FB}" type="presOf" srcId="{54AB24E7-61F9-4669-9E79-D4F86449A10A}" destId="{8FE320CD-EF16-4D7E-B32B-8F126F9E5F2F}" srcOrd="0" destOrd="4" presId="urn:microsoft.com/office/officeart/2005/8/layout/vList2"/>
    <dgm:cxn modelId="{1939F072-AE94-450F-8785-3F0A2BA295A1}" srcId="{61854B69-05E3-47B9-99CE-22B66A3D6290}" destId="{08305DAF-8D2C-4E76-8712-A31017D05074}" srcOrd="0" destOrd="0" parTransId="{ED143E6B-7B82-4C13-B89B-F8DCA612B6DE}" sibTransId="{E5DE56B1-1635-4C90-A091-61EA48E6DC8C}"/>
    <dgm:cxn modelId="{627467BD-87F5-4467-AD75-F0677B51E954}" type="presOf" srcId="{BFBDD5D0-09BB-4F2D-BD4F-C3508B733D8E}" destId="{8FE320CD-EF16-4D7E-B32B-8F126F9E5F2F}" srcOrd="0" destOrd="1" presId="urn:microsoft.com/office/officeart/2005/8/layout/vList2"/>
    <dgm:cxn modelId="{D48B1823-8637-477B-9333-2DEFE257184D}" type="presOf" srcId="{08305DAF-8D2C-4E76-8712-A31017D05074}" destId="{3CA21757-DDB0-4830-A913-B062D0D33161}" srcOrd="0" destOrd="0" presId="urn:microsoft.com/office/officeart/2005/8/layout/vList2"/>
    <dgm:cxn modelId="{70D5EE38-4550-4155-80D8-505A57167FBF}" srcId="{38124407-BAB5-4567-BC5B-3D29B42C2A52}" destId="{A8C216A6-C06F-4197-89D9-3F7C3CDCCC2D}" srcOrd="3" destOrd="0" parTransId="{5FDE4036-BB9F-412C-9589-4EFB3F93C0DC}" sibTransId="{98F4A62C-8AC0-4FA7-BF2A-855325D1E3B6}"/>
    <dgm:cxn modelId="{20B3B529-EA6D-43A1-8D4C-0A501D9ED990}" srcId="{61854B69-05E3-47B9-99CE-22B66A3D6290}" destId="{B98B2464-AABE-4EB8-ADB2-9DA9F57BA99B}" srcOrd="1" destOrd="0" parTransId="{76624F14-EE95-4369-9659-EB34B7AD3A93}" sibTransId="{27A2731D-557F-4FB1-84F6-517D417D58ED}"/>
    <dgm:cxn modelId="{C3A514B5-EDBC-44DA-92CF-1895AB5827A9}" type="presOf" srcId="{CFDD0616-67A8-4878-ABCA-CDF239D7B556}" destId="{8FE320CD-EF16-4D7E-B32B-8F126F9E5F2F}" srcOrd="0" destOrd="0" presId="urn:microsoft.com/office/officeart/2005/8/layout/vList2"/>
    <dgm:cxn modelId="{4450F1CE-91D4-4350-8A50-E8A4D227527B}" type="presOf" srcId="{38124407-BAB5-4567-BC5B-3D29B42C2A52}" destId="{AC850C2B-56D9-4EFA-A78E-9E7EECAD00E9}" srcOrd="0" destOrd="0" presId="urn:microsoft.com/office/officeart/2005/8/layout/vList2"/>
    <dgm:cxn modelId="{507BDA80-16E0-48CF-BE83-9E50126A1D00}" type="presOf" srcId="{B98B2464-AABE-4EB8-ADB2-9DA9F57BA99B}" destId="{3CA21757-DDB0-4830-A913-B062D0D33161}" srcOrd="0" destOrd="1" presId="urn:microsoft.com/office/officeart/2005/8/layout/vList2"/>
    <dgm:cxn modelId="{4EB5B038-F6FB-4C81-89BC-26073A6A9DBC}" type="presOf" srcId="{A8C216A6-C06F-4197-89D9-3F7C3CDCCC2D}" destId="{8FE320CD-EF16-4D7E-B32B-8F126F9E5F2F}" srcOrd="0" destOrd="3" presId="urn:microsoft.com/office/officeart/2005/8/layout/vList2"/>
    <dgm:cxn modelId="{2B0FD8B0-93CC-46AD-ADA4-1D924A081AFF}" srcId="{38124407-BAB5-4567-BC5B-3D29B42C2A52}" destId="{CFDD0616-67A8-4878-ABCA-CDF239D7B556}" srcOrd="0" destOrd="0" parTransId="{6D678D2A-D703-4833-98D1-F62BC6D76803}" sibTransId="{91363A4A-AC51-4BA3-B518-241663D32B76}"/>
    <dgm:cxn modelId="{D8927395-F4D2-42B9-B65F-8BCC2A8C4711}" srcId="{38124407-BAB5-4567-BC5B-3D29B42C2A52}" destId="{BFBDD5D0-09BB-4F2D-BD4F-C3508B733D8E}" srcOrd="1" destOrd="0" parTransId="{85C6AED5-7914-4872-8663-72FFEB955596}" sibTransId="{2E5026AE-4B58-408C-A409-911DFAD872AE}"/>
    <dgm:cxn modelId="{847E7CB2-86E0-4399-A71A-11E8262ABA98}" type="presOf" srcId="{BF9909E7-096F-4969-AAB6-D962C6C43B2B}" destId="{8870559E-ED25-4A39-8351-B4A0AC305D9A}" srcOrd="0" destOrd="0" presId="urn:microsoft.com/office/officeart/2005/8/layout/vList2"/>
    <dgm:cxn modelId="{DB7D7633-E4B3-4E2C-B9EF-FE242C7039EF}" srcId="{61854B69-05E3-47B9-99CE-22B66A3D6290}" destId="{A8C257EC-1243-4F67-A8E2-9BDAC70FDD64}" srcOrd="2" destOrd="0" parTransId="{C2EF4C30-0C34-4AD5-A0AE-B3ECCDEAE77D}" sibTransId="{BB656CF5-83FB-4252-B46C-DA9AFE09C14E}"/>
    <dgm:cxn modelId="{4CBA1491-F5A7-4C87-88F7-98E12A6195DB}" type="presOf" srcId="{61854B69-05E3-47B9-99CE-22B66A3D6290}" destId="{73AEECBF-ADE5-4B1B-9F01-9DD6F026AE18}" srcOrd="0" destOrd="0" presId="urn:microsoft.com/office/officeart/2005/8/layout/vList2"/>
    <dgm:cxn modelId="{9AD54197-5351-48C8-886C-5A7979E96E71}" srcId="{BF9909E7-096F-4969-AAB6-D962C6C43B2B}" destId="{38124407-BAB5-4567-BC5B-3D29B42C2A52}" srcOrd="0" destOrd="0" parTransId="{ACA9D752-2E69-4ED8-8B34-94EB0F15DD70}" sibTransId="{F5A0418C-730B-426F-A671-1E0C85901633}"/>
    <dgm:cxn modelId="{E865352B-2311-4857-B05C-1CD455E73F91}" type="presOf" srcId="{A8C257EC-1243-4F67-A8E2-9BDAC70FDD64}" destId="{3CA21757-DDB0-4830-A913-B062D0D33161}" srcOrd="0" destOrd="2" presId="urn:microsoft.com/office/officeart/2005/8/layout/vList2"/>
    <dgm:cxn modelId="{BC960E43-49DE-474C-8CC4-E5B8BB48A11A}" type="presOf" srcId="{91CD6284-B7D4-4A88-BF25-3A9DD06B3A7F}" destId="{8FE320CD-EF16-4D7E-B32B-8F126F9E5F2F}" srcOrd="0" destOrd="2" presId="urn:microsoft.com/office/officeart/2005/8/layout/vList2"/>
    <dgm:cxn modelId="{7987AA22-071D-4291-BB0D-E471D6EC7A2F}" srcId="{38124407-BAB5-4567-BC5B-3D29B42C2A52}" destId="{91CD6284-B7D4-4A88-BF25-3A9DD06B3A7F}" srcOrd="2" destOrd="0" parTransId="{4D3444D3-89EC-49A0-B2BF-A080B5E27FD7}" sibTransId="{E457BF99-969F-4220-AB4E-A5CBE885E7BA}"/>
    <dgm:cxn modelId="{5F58B274-6EA1-49CB-871D-779938D49DC2}" srcId="{BF9909E7-096F-4969-AAB6-D962C6C43B2B}" destId="{61854B69-05E3-47B9-99CE-22B66A3D6290}" srcOrd="1" destOrd="0" parTransId="{09484F8C-525A-407F-8CE2-1221A17FDEDA}" sibTransId="{0230046B-5A16-4703-87B9-2383F1AFD03D}"/>
    <dgm:cxn modelId="{E027AE04-8CF8-47B4-8DE4-7E722F6DBEE9}" srcId="{38124407-BAB5-4567-BC5B-3D29B42C2A52}" destId="{54AB24E7-61F9-4669-9E79-D4F86449A10A}" srcOrd="4" destOrd="0" parTransId="{57275946-FC69-42BB-9C57-546CE1346CC3}" sibTransId="{C50369A0-2E33-41EC-8668-4FA5E307E802}"/>
    <dgm:cxn modelId="{44FAFB90-0C6B-4CA6-A3C0-9DA6E29AD61A}" type="presParOf" srcId="{8870559E-ED25-4A39-8351-B4A0AC305D9A}" destId="{AC850C2B-56D9-4EFA-A78E-9E7EECAD00E9}" srcOrd="0" destOrd="0" presId="urn:microsoft.com/office/officeart/2005/8/layout/vList2"/>
    <dgm:cxn modelId="{4560BD4B-2017-419C-A8FE-408EA800BF17}" type="presParOf" srcId="{8870559E-ED25-4A39-8351-B4A0AC305D9A}" destId="{8FE320CD-EF16-4D7E-B32B-8F126F9E5F2F}" srcOrd="1" destOrd="0" presId="urn:microsoft.com/office/officeart/2005/8/layout/vList2"/>
    <dgm:cxn modelId="{E51D90AE-62A1-4A1C-8A1F-E4058132C4E4}" type="presParOf" srcId="{8870559E-ED25-4A39-8351-B4A0AC305D9A}" destId="{73AEECBF-ADE5-4B1B-9F01-9DD6F026AE18}" srcOrd="2" destOrd="0" presId="urn:microsoft.com/office/officeart/2005/8/layout/vList2"/>
    <dgm:cxn modelId="{FC9ED62C-F837-45B0-9CAC-E1FF9118D959}" type="presParOf" srcId="{8870559E-ED25-4A39-8351-B4A0AC305D9A}" destId="{3CA21757-DDB0-4830-A913-B062D0D331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0536A1-4233-429D-9BDB-C9FC9598ED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CFCD0-2FE4-4864-83E1-ABD47FF5618D}">
      <dgm:prSet phldrT="[Текст]" custT="1"/>
      <dgm:spPr/>
      <dgm:t>
        <a:bodyPr/>
        <a:lstStyle/>
        <a:p>
          <a:r>
            <a:rPr lang="ru-RU" sz="2800" dirty="0" smtClean="0"/>
            <a:t>Обязанность участвовать в сплошном наблюдении</a:t>
          </a:r>
          <a:endParaRPr lang="ru-RU" sz="2800" dirty="0"/>
        </a:p>
      </dgm:t>
    </dgm:pt>
    <dgm:pt modelId="{53B54775-F67D-4CBB-8C28-F8B11F08025B}" type="parTrans" cxnId="{0098C1DC-52A3-4958-99C6-F50911C772CB}">
      <dgm:prSet/>
      <dgm:spPr/>
      <dgm:t>
        <a:bodyPr/>
        <a:lstStyle/>
        <a:p>
          <a:endParaRPr lang="ru-RU"/>
        </a:p>
      </dgm:t>
    </dgm:pt>
    <dgm:pt modelId="{247BB35A-C645-4696-9A37-6A1F2D52E72C}" type="sibTrans" cxnId="{0098C1DC-52A3-4958-99C6-F50911C772CB}">
      <dgm:prSet/>
      <dgm:spPr/>
      <dgm:t>
        <a:bodyPr/>
        <a:lstStyle/>
        <a:p>
          <a:endParaRPr lang="ru-RU"/>
        </a:p>
      </dgm:t>
    </dgm:pt>
    <dgm:pt modelId="{C93DB81B-496F-48FE-B711-853FB9EB3DBC}">
      <dgm:prSet phldrT="[Текст]" custT="1"/>
      <dgm:spPr/>
      <dgm:t>
        <a:bodyPr/>
        <a:lstStyle/>
        <a:p>
          <a:r>
            <a:rPr lang="ru-RU" sz="2800" dirty="0" smtClean="0"/>
            <a:t>Административная ответственность</a:t>
          </a:r>
          <a:endParaRPr lang="ru-RU" sz="2800" dirty="0"/>
        </a:p>
      </dgm:t>
    </dgm:pt>
    <dgm:pt modelId="{D4625849-0F95-490C-9B20-CCD7F3ECAF67}" type="parTrans" cxnId="{19E74798-27A2-4E32-9E44-2FD01E0CBB63}">
      <dgm:prSet/>
      <dgm:spPr/>
      <dgm:t>
        <a:bodyPr/>
        <a:lstStyle/>
        <a:p>
          <a:endParaRPr lang="ru-RU"/>
        </a:p>
      </dgm:t>
    </dgm:pt>
    <dgm:pt modelId="{A43706D5-3A90-46DD-9B41-399816BB527D}" type="sibTrans" cxnId="{19E74798-27A2-4E32-9E44-2FD01E0CBB63}">
      <dgm:prSet/>
      <dgm:spPr/>
      <dgm:t>
        <a:bodyPr/>
        <a:lstStyle/>
        <a:p>
          <a:endParaRPr lang="ru-RU"/>
        </a:p>
      </dgm:t>
    </dgm:pt>
    <dgm:pt modelId="{B229F73D-E09D-4497-850C-C2FF372293E9}">
      <dgm:prSet phldrT="[Текст]" custT="1"/>
      <dgm:spPr/>
      <dgm:t>
        <a:bodyPr/>
        <a:lstStyle/>
        <a:p>
          <a:r>
            <a:rPr lang="ru-RU" sz="2200" dirty="0" smtClean="0"/>
            <a:t>Пандемия, мораторий на штрафные санкции для малого бизнеса</a:t>
          </a:r>
          <a:endParaRPr lang="ru-RU" sz="2200" dirty="0"/>
        </a:p>
      </dgm:t>
    </dgm:pt>
    <dgm:pt modelId="{0494E0F9-E089-44B1-88FF-9BF0650586D5}" type="parTrans" cxnId="{03544FF5-D369-4B89-A0F0-1553CF159053}">
      <dgm:prSet/>
      <dgm:spPr/>
      <dgm:t>
        <a:bodyPr/>
        <a:lstStyle/>
        <a:p>
          <a:endParaRPr lang="ru-RU"/>
        </a:p>
      </dgm:t>
    </dgm:pt>
    <dgm:pt modelId="{6377B8F9-DD9B-495B-B7FB-4081F8F83082}" type="sibTrans" cxnId="{03544FF5-D369-4B89-A0F0-1553CF159053}">
      <dgm:prSet/>
      <dgm:spPr/>
      <dgm:t>
        <a:bodyPr/>
        <a:lstStyle/>
        <a:p>
          <a:endParaRPr lang="ru-RU"/>
        </a:p>
      </dgm:t>
    </dgm:pt>
    <dgm:pt modelId="{4CE9FB66-AC58-4BBD-8FC3-7C1BCDE49EBC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Постановление Правительства Российской Федерации от 18.08.2008 № 620, </a:t>
          </a:r>
          <a:r>
            <a:rPr lang="ru-RU" sz="1600" b="0" dirty="0" smtClean="0">
              <a:solidFill>
                <a:srgbClr val="002060"/>
              </a:solidFill>
            </a:rPr>
            <a:t>п.4 </a:t>
          </a:r>
          <a:r>
            <a:rPr lang="ru-RU" sz="1600" dirty="0" smtClean="0">
              <a:solidFill>
                <a:srgbClr val="002060"/>
              </a:solidFill>
            </a:rPr>
            <a:t>Положения 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</a:t>
          </a:r>
          <a:endParaRPr lang="ru-RU" sz="1600" dirty="0">
            <a:solidFill>
              <a:srgbClr val="002060"/>
            </a:solidFill>
          </a:endParaRPr>
        </a:p>
      </dgm:t>
    </dgm:pt>
    <dgm:pt modelId="{8A4EA99E-4C7E-4829-8291-4691D66596D6}" type="parTrans" cxnId="{9A905D83-BD7B-425E-AEDB-B6EF79761A01}">
      <dgm:prSet/>
      <dgm:spPr/>
      <dgm:t>
        <a:bodyPr/>
        <a:lstStyle/>
        <a:p>
          <a:endParaRPr lang="ru-RU"/>
        </a:p>
      </dgm:t>
    </dgm:pt>
    <dgm:pt modelId="{1FE9A584-EA5B-40DF-A9F6-0DB042A54076}" type="sibTrans" cxnId="{9A905D83-BD7B-425E-AEDB-B6EF79761A01}">
      <dgm:prSet/>
      <dgm:spPr/>
      <dgm:t>
        <a:bodyPr/>
        <a:lstStyle/>
        <a:p>
          <a:endParaRPr lang="ru-RU"/>
        </a:p>
      </dgm:t>
    </dgm:pt>
    <dgm:pt modelId="{E900FE67-6F78-4E9E-AD15-0E16913743D7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Ст. 13.19 КоАП РФ </a:t>
          </a:r>
          <a:r>
            <a:rPr lang="ru-RU" sz="1600" dirty="0" smtClean="0">
              <a:solidFill>
                <a:srgbClr val="002060"/>
              </a:solidFill>
            </a:rPr>
            <a:t>– непредставление, несвоевременное представление или представление недостоверных первичных данных (штраф 10 </a:t>
          </a:r>
          <a:r>
            <a:rPr lang="ru-RU" sz="1600" dirty="0" err="1" smtClean="0">
              <a:solidFill>
                <a:srgbClr val="002060"/>
              </a:solidFill>
            </a:rPr>
            <a:t>тыс.руб</a:t>
          </a:r>
          <a:r>
            <a:rPr lang="ru-RU" sz="1600" dirty="0" smtClean="0">
              <a:solidFill>
                <a:srgbClr val="002060"/>
              </a:solidFill>
            </a:rPr>
            <a:t>. – для физических лиц, 20 </a:t>
          </a:r>
          <a:r>
            <a:rPr lang="ru-RU" sz="1600" dirty="0" err="1" smtClean="0">
              <a:solidFill>
                <a:srgbClr val="002060"/>
              </a:solidFill>
            </a:rPr>
            <a:t>тыс.руб</a:t>
          </a:r>
          <a:r>
            <a:rPr lang="ru-RU" sz="1600" dirty="0" smtClean="0">
              <a:solidFill>
                <a:srgbClr val="002060"/>
              </a:solidFill>
            </a:rPr>
            <a:t>.- для юридических</a:t>
          </a:r>
          <a:endParaRPr lang="ru-RU" sz="1600" dirty="0">
            <a:solidFill>
              <a:srgbClr val="002060"/>
            </a:solidFill>
          </a:endParaRPr>
        </a:p>
      </dgm:t>
    </dgm:pt>
    <dgm:pt modelId="{733C8EF8-B470-447F-A2AE-48B6BD17087C}" type="parTrans" cxnId="{CB5942F4-9539-46E5-84E9-E68A2DAF8240}">
      <dgm:prSet/>
      <dgm:spPr/>
      <dgm:t>
        <a:bodyPr/>
        <a:lstStyle/>
        <a:p>
          <a:endParaRPr lang="ru-RU"/>
        </a:p>
      </dgm:t>
    </dgm:pt>
    <dgm:pt modelId="{FA064669-70B0-45FE-9545-E088DE2C325D}" type="sibTrans" cxnId="{CB5942F4-9539-46E5-84E9-E68A2DAF8240}">
      <dgm:prSet/>
      <dgm:spPr/>
      <dgm:t>
        <a:bodyPr/>
        <a:lstStyle/>
        <a:p>
          <a:endParaRPr lang="ru-RU"/>
        </a:p>
      </dgm:t>
    </dgm:pt>
    <dgm:pt modelId="{7C19FBD6-1162-44C9-8375-4EBA189A6793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Нормативными правовыми актами РФ </a:t>
          </a:r>
          <a:r>
            <a:rPr lang="ru-RU" sz="1600" b="1" dirty="0" smtClean="0">
              <a:solidFill>
                <a:srgbClr val="002060"/>
              </a:solidFill>
            </a:rPr>
            <a:t>исключений не предусмотрено</a:t>
          </a:r>
          <a:endParaRPr lang="ru-RU" sz="1600" b="1" dirty="0">
            <a:solidFill>
              <a:srgbClr val="002060"/>
            </a:solidFill>
          </a:endParaRPr>
        </a:p>
      </dgm:t>
    </dgm:pt>
    <dgm:pt modelId="{72B2F3B3-45E0-49DF-A538-60DDE9BBB987}" type="parTrans" cxnId="{9787F289-9E47-4B61-AF9B-C012BC3239BF}">
      <dgm:prSet/>
      <dgm:spPr/>
      <dgm:t>
        <a:bodyPr/>
        <a:lstStyle/>
        <a:p>
          <a:endParaRPr lang="ru-RU"/>
        </a:p>
      </dgm:t>
    </dgm:pt>
    <dgm:pt modelId="{D11DB065-9FE3-45D9-8661-116630BF7380}" type="sibTrans" cxnId="{9787F289-9E47-4B61-AF9B-C012BC3239BF}">
      <dgm:prSet/>
      <dgm:spPr/>
      <dgm:t>
        <a:bodyPr/>
        <a:lstStyle/>
        <a:p>
          <a:endParaRPr lang="ru-RU"/>
        </a:p>
      </dgm:t>
    </dgm:pt>
    <dgm:pt modelId="{7D4EFC10-0E90-4E76-B7A5-DB9A1D039477}" type="pres">
      <dgm:prSet presAssocID="{020536A1-4233-429D-9BDB-C9FC9598ED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7024E-0537-4D61-965F-0493D99071B2}" type="pres">
      <dgm:prSet presAssocID="{A2DCFCD0-2FE4-4864-83E1-ABD47FF5618D}" presName="parentLin" presStyleCnt="0"/>
      <dgm:spPr/>
    </dgm:pt>
    <dgm:pt modelId="{CE207F3B-2919-4963-A838-4F57DAEA7374}" type="pres">
      <dgm:prSet presAssocID="{A2DCFCD0-2FE4-4864-83E1-ABD47FF5618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2948A4-1B4B-4691-B60A-3C795E451A22}" type="pres">
      <dgm:prSet presAssocID="{A2DCFCD0-2FE4-4864-83E1-ABD47FF5618D}" presName="parentText" presStyleLbl="node1" presStyleIdx="0" presStyleCnt="3" custScaleX="127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5F6D9-2FF5-410B-95D5-6F993AFBEFF5}" type="pres">
      <dgm:prSet presAssocID="{A2DCFCD0-2FE4-4864-83E1-ABD47FF5618D}" presName="negativeSpace" presStyleCnt="0"/>
      <dgm:spPr/>
    </dgm:pt>
    <dgm:pt modelId="{91C3F292-22AE-4E1A-851B-1750BE1FE024}" type="pres">
      <dgm:prSet presAssocID="{A2DCFCD0-2FE4-4864-83E1-ABD47FF5618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41577-C233-4C4D-80EC-E4A51FB54722}" type="pres">
      <dgm:prSet presAssocID="{247BB35A-C645-4696-9A37-6A1F2D52E72C}" presName="spaceBetweenRectangles" presStyleCnt="0"/>
      <dgm:spPr/>
    </dgm:pt>
    <dgm:pt modelId="{CAA51A34-6452-460F-9E8A-AEB3976EF538}" type="pres">
      <dgm:prSet presAssocID="{C93DB81B-496F-48FE-B711-853FB9EB3DBC}" presName="parentLin" presStyleCnt="0"/>
      <dgm:spPr/>
    </dgm:pt>
    <dgm:pt modelId="{A6C59F38-C13F-46E6-9A48-460B4679501C}" type="pres">
      <dgm:prSet presAssocID="{C93DB81B-496F-48FE-B711-853FB9EB3D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09875B9-95C2-4F6C-85FF-C8EC4DE95C39}" type="pres">
      <dgm:prSet presAssocID="{C93DB81B-496F-48FE-B711-853FB9EB3DBC}" presName="parentText" presStyleLbl="node1" presStyleIdx="1" presStyleCnt="3" custScaleX="127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7A304-5A5B-41C9-852F-B4919A740E72}" type="pres">
      <dgm:prSet presAssocID="{C93DB81B-496F-48FE-B711-853FB9EB3DBC}" presName="negativeSpace" presStyleCnt="0"/>
      <dgm:spPr/>
    </dgm:pt>
    <dgm:pt modelId="{86CA3FE4-9F6C-446A-8D7B-A622EDB08C34}" type="pres">
      <dgm:prSet presAssocID="{C93DB81B-496F-48FE-B711-853FB9EB3DBC}" presName="childText" presStyleLbl="conFgAcc1" presStyleIdx="1" presStyleCnt="3" custLinFactNeighborY="2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C48D6-8472-4C5D-B355-25E1A752CDC4}" type="pres">
      <dgm:prSet presAssocID="{A43706D5-3A90-46DD-9B41-399816BB527D}" presName="spaceBetweenRectangles" presStyleCnt="0"/>
      <dgm:spPr/>
    </dgm:pt>
    <dgm:pt modelId="{EAB33083-EF15-4C6F-94CE-ADA62669D4D6}" type="pres">
      <dgm:prSet presAssocID="{B229F73D-E09D-4497-850C-C2FF372293E9}" presName="parentLin" presStyleCnt="0"/>
      <dgm:spPr/>
    </dgm:pt>
    <dgm:pt modelId="{05BFDE17-2E62-4A40-AAD4-1ABFBC57EB0B}" type="pres">
      <dgm:prSet presAssocID="{B229F73D-E09D-4497-850C-C2FF372293E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71ABA37-F0AA-4D68-B249-DCAB6A082204}" type="pres">
      <dgm:prSet presAssocID="{B229F73D-E09D-4497-850C-C2FF372293E9}" presName="parentText" presStyleLbl="node1" presStyleIdx="2" presStyleCnt="3" custScaleX="127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042FB-AFA7-49F9-A5EB-F8A9050777AA}" type="pres">
      <dgm:prSet presAssocID="{B229F73D-E09D-4497-850C-C2FF372293E9}" presName="negativeSpace" presStyleCnt="0"/>
      <dgm:spPr/>
    </dgm:pt>
    <dgm:pt modelId="{98392306-6A00-4117-B5B1-D1123848291C}" type="pres">
      <dgm:prSet presAssocID="{B229F73D-E09D-4497-850C-C2FF372293E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71517-D45A-49B2-BCAF-B5CCDD599BB0}" type="presOf" srcId="{7C19FBD6-1162-44C9-8375-4EBA189A6793}" destId="{98392306-6A00-4117-B5B1-D1123848291C}" srcOrd="0" destOrd="0" presId="urn:microsoft.com/office/officeart/2005/8/layout/list1"/>
    <dgm:cxn modelId="{8512646C-CEDC-4B5E-BBC6-7A218AF46584}" type="presOf" srcId="{B229F73D-E09D-4497-850C-C2FF372293E9}" destId="{05BFDE17-2E62-4A40-AAD4-1ABFBC57EB0B}" srcOrd="0" destOrd="0" presId="urn:microsoft.com/office/officeart/2005/8/layout/list1"/>
    <dgm:cxn modelId="{CB5942F4-9539-46E5-84E9-E68A2DAF8240}" srcId="{C93DB81B-496F-48FE-B711-853FB9EB3DBC}" destId="{E900FE67-6F78-4E9E-AD15-0E16913743D7}" srcOrd="0" destOrd="0" parTransId="{733C8EF8-B470-447F-A2AE-48B6BD17087C}" sibTransId="{FA064669-70B0-45FE-9545-E088DE2C325D}"/>
    <dgm:cxn modelId="{03544FF5-D369-4B89-A0F0-1553CF159053}" srcId="{020536A1-4233-429D-9BDB-C9FC9598EDBF}" destId="{B229F73D-E09D-4497-850C-C2FF372293E9}" srcOrd="2" destOrd="0" parTransId="{0494E0F9-E089-44B1-88FF-9BF0650586D5}" sibTransId="{6377B8F9-DD9B-495B-B7FB-4081F8F83082}"/>
    <dgm:cxn modelId="{5F54D351-382B-4670-890D-A70A46A2BFD9}" type="presOf" srcId="{E900FE67-6F78-4E9E-AD15-0E16913743D7}" destId="{86CA3FE4-9F6C-446A-8D7B-A622EDB08C34}" srcOrd="0" destOrd="0" presId="urn:microsoft.com/office/officeart/2005/8/layout/list1"/>
    <dgm:cxn modelId="{9A905D83-BD7B-425E-AEDB-B6EF79761A01}" srcId="{A2DCFCD0-2FE4-4864-83E1-ABD47FF5618D}" destId="{4CE9FB66-AC58-4BBD-8FC3-7C1BCDE49EBC}" srcOrd="0" destOrd="0" parTransId="{8A4EA99E-4C7E-4829-8291-4691D66596D6}" sibTransId="{1FE9A584-EA5B-40DF-A9F6-0DB042A54076}"/>
    <dgm:cxn modelId="{325EFE28-855D-4FFB-8B8C-CF079B9A51C9}" type="presOf" srcId="{020536A1-4233-429D-9BDB-C9FC9598EDBF}" destId="{7D4EFC10-0E90-4E76-B7A5-DB9A1D039477}" srcOrd="0" destOrd="0" presId="urn:microsoft.com/office/officeart/2005/8/layout/list1"/>
    <dgm:cxn modelId="{42E4DB05-92BE-4CC9-AE4B-39528F587A12}" type="presOf" srcId="{C93DB81B-496F-48FE-B711-853FB9EB3DBC}" destId="{A6C59F38-C13F-46E6-9A48-460B4679501C}" srcOrd="0" destOrd="0" presId="urn:microsoft.com/office/officeart/2005/8/layout/list1"/>
    <dgm:cxn modelId="{4805C065-6FCF-434C-8AFE-6BB704B0CAC7}" type="presOf" srcId="{A2DCFCD0-2FE4-4864-83E1-ABD47FF5618D}" destId="{CE207F3B-2919-4963-A838-4F57DAEA7374}" srcOrd="0" destOrd="0" presId="urn:microsoft.com/office/officeart/2005/8/layout/list1"/>
    <dgm:cxn modelId="{0098C1DC-52A3-4958-99C6-F50911C772CB}" srcId="{020536A1-4233-429D-9BDB-C9FC9598EDBF}" destId="{A2DCFCD0-2FE4-4864-83E1-ABD47FF5618D}" srcOrd="0" destOrd="0" parTransId="{53B54775-F67D-4CBB-8C28-F8B11F08025B}" sibTransId="{247BB35A-C645-4696-9A37-6A1F2D52E72C}"/>
    <dgm:cxn modelId="{595C96FA-D7F8-46B2-890A-A40D9FFE77EE}" type="presOf" srcId="{4CE9FB66-AC58-4BBD-8FC3-7C1BCDE49EBC}" destId="{91C3F292-22AE-4E1A-851B-1750BE1FE024}" srcOrd="0" destOrd="0" presId="urn:microsoft.com/office/officeart/2005/8/layout/list1"/>
    <dgm:cxn modelId="{1B5C0650-2ADF-4864-915F-F57180316D94}" type="presOf" srcId="{B229F73D-E09D-4497-850C-C2FF372293E9}" destId="{171ABA37-F0AA-4D68-B249-DCAB6A082204}" srcOrd="1" destOrd="0" presId="urn:microsoft.com/office/officeart/2005/8/layout/list1"/>
    <dgm:cxn modelId="{9787F289-9E47-4B61-AF9B-C012BC3239BF}" srcId="{B229F73D-E09D-4497-850C-C2FF372293E9}" destId="{7C19FBD6-1162-44C9-8375-4EBA189A6793}" srcOrd="0" destOrd="0" parTransId="{72B2F3B3-45E0-49DF-A538-60DDE9BBB987}" sibTransId="{D11DB065-9FE3-45D9-8661-116630BF7380}"/>
    <dgm:cxn modelId="{5D5B9084-901E-4429-A2B4-43CE54C99B4B}" type="presOf" srcId="{A2DCFCD0-2FE4-4864-83E1-ABD47FF5618D}" destId="{1E2948A4-1B4B-4691-B60A-3C795E451A22}" srcOrd="1" destOrd="0" presId="urn:microsoft.com/office/officeart/2005/8/layout/list1"/>
    <dgm:cxn modelId="{A027F4BB-B994-41F1-AC11-063F62EBACC4}" type="presOf" srcId="{C93DB81B-496F-48FE-B711-853FB9EB3DBC}" destId="{F09875B9-95C2-4F6C-85FF-C8EC4DE95C39}" srcOrd="1" destOrd="0" presId="urn:microsoft.com/office/officeart/2005/8/layout/list1"/>
    <dgm:cxn modelId="{19E74798-27A2-4E32-9E44-2FD01E0CBB63}" srcId="{020536A1-4233-429D-9BDB-C9FC9598EDBF}" destId="{C93DB81B-496F-48FE-B711-853FB9EB3DBC}" srcOrd="1" destOrd="0" parTransId="{D4625849-0F95-490C-9B20-CCD7F3ECAF67}" sibTransId="{A43706D5-3A90-46DD-9B41-399816BB527D}"/>
    <dgm:cxn modelId="{41665A6B-ECBE-417B-BD78-26CA8BD41202}" type="presParOf" srcId="{7D4EFC10-0E90-4E76-B7A5-DB9A1D039477}" destId="{1587024E-0537-4D61-965F-0493D99071B2}" srcOrd="0" destOrd="0" presId="urn:microsoft.com/office/officeart/2005/8/layout/list1"/>
    <dgm:cxn modelId="{D471719A-052D-49DF-8A7A-D2F62860F7F1}" type="presParOf" srcId="{1587024E-0537-4D61-965F-0493D99071B2}" destId="{CE207F3B-2919-4963-A838-4F57DAEA7374}" srcOrd="0" destOrd="0" presId="urn:microsoft.com/office/officeart/2005/8/layout/list1"/>
    <dgm:cxn modelId="{F29E9532-C69C-4AAB-B421-14C35FF97B59}" type="presParOf" srcId="{1587024E-0537-4D61-965F-0493D99071B2}" destId="{1E2948A4-1B4B-4691-B60A-3C795E451A22}" srcOrd="1" destOrd="0" presId="urn:microsoft.com/office/officeart/2005/8/layout/list1"/>
    <dgm:cxn modelId="{D164D8E9-5BF9-4232-84B8-C847FC5CFC37}" type="presParOf" srcId="{7D4EFC10-0E90-4E76-B7A5-DB9A1D039477}" destId="{7685F6D9-2FF5-410B-95D5-6F993AFBEFF5}" srcOrd="1" destOrd="0" presId="urn:microsoft.com/office/officeart/2005/8/layout/list1"/>
    <dgm:cxn modelId="{89791E3F-91DD-4026-8035-4677767199C2}" type="presParOf" srcId="{7D4EFC10-0E90-4E76-B7A5-DB9A1D039477}" destId="{91C3F292-22AE-4E1A-851B-1750BE1FE024}" srcOrd="2" destOrd="0" presId="urn:microsoft.com/office/officeart/2005/8/layout/list1"/>
    <dgm:cxn modelId="{39847A64-3DB9-4ECD-A0F0-C783005A490E}" type="presParOf" srcId="{7D4EFC10-0E90-4E76-B7A5-DB9A1D039477}" destId="{5E441577-C233-4C4D-80EC-E4A51FB54722}" srcOrd="3" destOrd="0" presId="urn:microsoft.com/office/officeart/2005/8/layout/list1"/>
    <dgm:cxn modelId="{85A9B9E3-61EA-4631-BDAE-579BAA0964D9}" type="presParOf" srcId="{7D4EFC10-0E90-4E76-B7A5-DB9A1D039477}" destId="{CAA51A34-6452-460F-9E8A-AEB3976EF538}" srcOrd="4" destOrd="0" presId="urn:microsoft.com/office/officeart/2005/8/layout/list1"/>
    <dgm:cxn modelId="{171B7A19-6299-4F6E-853F-34CEB18FF338}" type="presParOf" srcId="{CAA51A34-6452-460F-9E8A-AEB3976EF538}" destId="{A6C59F38-C13F-46E6-9A48-460B4679501C}" srcOrd="0" destOrd="0" presId="urn:microsoft.com/office/officeart/2005/8/layout/list1"/>
    <dgm:cxn modelId="{CE973B32-536B-43A2-A424-57666B19CB92}" type="presParOf" srcId="{CAA51A34-6452-460F-9E8A-AEB3976EF538}" destId="{F09875B9-95C2-4F6C-85FF-C8EC4DE95C39}" srcOrd="1" destOrd="0" presId="urn:microsoft.com/office/officeart/2005/8/layout/list1"/>
    <dgm:cxn modelId="{1D2A4FF3-CACF-459B-B00D-557EB11893DB}" type="presParOf" srcId="{7D4EFC10-0E90-4E76-B7A5-DB9A1D039477}" destId="{4687A304-5A5B-41C9-852F-B4919A740E72}" srcOrd="5" destOrd="0" presId="urn:microsoft.com/office/officeart/2005/8/layout/list1"/>
    <dgm:cxn modelId="{8A720211-824D-4D27-8B51-5CF800E49A2C}" type="presParOf" srcId="{7D4EFC10-0E90-4E76-B7A5-DB9A1D039477}" destId="{86CA3FE4-9F6C-446A-8D7B-A622EDB08C34}" srcOrd="6" destOrd="0" presId="urn:microsoft.com/office/officeart/2005/8/layout/list1"/>
    <dgm:cxn modelId="{D1477376-E924-45D4-A88B-4C7DF7358F36}" type="presParOf" srcId="{7D4EFC10-0E90-4E76-B7A5-DB9A1D039477}" destId="{D94C48D6-8472-4C5D-B355-25E1A752CDC4}" srcOrd="7" destOrd="0" presId="urn:microsoft.com/office/officeart/2005/8/layout/list1"/>
    <dgm:cxn modelId="{776DCA8A-3E30-4E3E-8443-3FA36C02C3FF}" type="presParOf" srcId="{7D4EFC10-0E90-4E76-B7A5-DB9A1D039477}" destId="{EAB33083-EF15-4C6F-94CE-ADA62669D4D6}" srcOrd="8" destOrd="0" presId="urn:microsoft.com/office/officeart/2005/8/layout/list1"/>
    <dgm:cxn modelId="{9DECD34A-6106-47D9-AED7-08FED8F54A89}" type="presParOf" srcId="{EAB33083-EF15-4C6F-94CE-ADA62669D4D6}" destId="{05BFDE17-2E62-4A40-AAD4-1ABFBC57EB0B}" srcOrd="0" destOrd="0" presId="urn:microsoft.com/office/officeart/2005/8/layout/list1"/>
    <dgm:cxn modelId="{63C4B5D0-E0B3-4D1D-8797-8C551D911CDE}" type="presParOf" srcId="{EAB33083-EF15-4C6F-94CE-ADA62669D4D6}" destId="{171ABA37-F0AA-4D68-B249-DCAB6A082204}" srcOrd="1" destOrd="0" presId="urn:microsoft.com/office/officeart/2005/8/layout/list1"/>
    <dgm:cxn modelId="{1B6EFF47-0122-4188-A2C4-8245F8CF6435}" type="presParOf" srcId="{7D4EFC10-0E90-4E76-B7A5-DB9A1D039477}" destId="{909042FB-AFA7-49F9-A5EB-F8A9050777AA}" srcOrd="9" destOrd="0" presId="urn:microsoft.com/office/officeart/2005/8/layout/list1"/>
    <dgm:cxn modelId="{2AAB4D8A-2842-4FCA-8D44-14246C75C525}" type="presParOf" srcId="{7D4EFC10-0E90-4E76-B7A5-DB9A1D039477}" destId="{98392306-6A00-4117-B5B1-D112384829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A7CCF0-CEBA-45EF-B75E-5FF7F77B2B1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5C95-090C-4CF5-9306-2F851D3AA5AB}">
      <dgm:prSet phldrT="[Текст]" custT="1"/>
      <dgm:spPr/>
      <dgm:t>
        <a:bodyPr/>
        <a:lstStyle/>
        <a:p>
          <a:r>
            <a:rPr lang="ru-RU" sz="2000" b="1" dirty="0" smtClean="0"/>
            <a:t>Итоги сплошного наблюдения</a:t>
          </a:r>
          <a:endParaRPr lang="ru-RU" sz="2000" b="1" dirty="0"/>
        </a:p>
      </dgm:t>
    </dgm:pt>
    <dgm:pt modelId="{F81D5E50-1E5D-4D05-8384-8CB4D2234C65}" type="parTrans" cxnId="{3274AB12-CFEE-4F17-9C70-3C3B31649DD4}">
      <dgm:prSet/>
      <dgm:spPr/>
      <dgm:t>
        <a:bodyPr/>
        <a:lstStyle/>
        <a:p>
          <a:endParaRPr lang="ru-RU"/>
        </a:p>
      </dgm:t>
    </dgm:pt>
    <dgm:pt modelId="{4D2C8B3F-0AB2-4149-BD27-DD0C6B7634C4}" type="sibTrans" cxnId="{3274AB12-CFEE-4F17-9C70-3C3B31649DD4}">
      <dgm:prSet/>
      <dgm:spPr/>
      <dgm:t>
        <a:bodyPr/>
        <a:lstStyle/>
        <a:p>
          <a:endParaRPr lang="ru-RU"/>
        </a:p>
      </dgm:t>
    </dgm:pt>
    <dgm:pt modelId="{88C0A9D4-1554-4AAD-9EAA-EA2E26BEB25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п.1.1</a:t>
          </a:r>
          <a:r>
            <a:rPr lang="en-US" sz="1400" b="1" dirty="0" smtClean="0">
              <a:solidFill>
                <a:srgbClr val="002060"/>
              </a:solidFill>
            </a:rPr>
            <a:t>.4</a:t>
          </a:r>
          <a:r>
            <a:rPr lang="ru-RU" sz="1400" b="1" dirty="0" smtClean="0">
              <a:solidFill>
                <a:srgbClr val="002060"/>
              </a:solidFill>
            </a:rPr>
            <a:t>. </a:t>
          </a:r>
          <a:r>
            <a:rPr lang="ru-RU" sz="1400" dirty="0" smtClean="0">
              <a:solidFill>
                <a:srgbClr val="002060"/>
              </a:solidFill>
            </a:rPr>
            <a:t>ФПСР</a:t>
          </a:r>
          <a:endParaRPr lang="ru-RU" sz="1400" dirty="0">
            <a:solidFill>
              <a:srgbClr val="002060"/>
            </a:solidFill>
          </a:endParaRPr>
        </a:p>
      </dgm:t>
    </dgm:pt>
    <dgm:pt modelId="{A0D31DF1-B372-42C1-A87E-F9EDD667F23E}" type="parTrans" cxnId="{76CF3B7F-DF32-44CC-8A1E-32775971AECA}">
      <dgm:prSet/>
      <dgm:spPr/>
      <dgm:t>
        <a:bodyPr/>
        <a:lstStyle/>
        <a:p>
          <a:endParaRPr lang="ru-RU"/>
        </a:p>
      </dgm:t>
    </dgm:pt>
    <dgm:pt modelId="{B25BEAC5-C10B-4466-B994-EBE70B299822}" type="sibTrans" cxnId="{76CF3B7F-DF32-44CC-8A1E-32775971AECA}">
      <dgm:prSet/>
      <dgm:spPr/>
      <dgm:t>
        <a:bodyPr/>
        <a:lstStyle/>
        <a:p>
          <a:endParaRPr lang="ru-RU"/>
        </a:p>
      </dgm:t>
    </dgm:pt>
    <dgm:pt modelId="{F4F3120D-35E2-4839-A0B3-0668BFA583A6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публикуются не реже </a:t>
          </a:r>
          <a:r>
            <a:rPr lang="ru-RU" sz="1800" b="1" dirty="0" smtClean="0">
              <a:solidFill>
                <a:srgbClr val="002060"/>
              </a:solidFill>
            </a:rPr>
            <a:t>1</a:t>
          </a:r>
          <a:r>
            <a:rPr lang="ru-RU" sz="1400" dirty="0" smtClean="0">
              <a:solidFill>
                <a:srgbClr val="002060"/>
              </a:solidFill>
            </a:rPr>
            <a:t> раза в </a:t>
          </a:r>
          <a:r>
            <a:rPr lang="ru-RU" sz="1800" b="1" dirty="0" smtClean="0">
              <a:solidFill>
                <a:srgbClr val="002060"/>
              </a:solidFill>
            </a:rPr>
            <a:t>5</a:t>
          </a:r>
          <a:r>
            <a:rPr lang="ru-RU" sz="1400" dirty="0" smtClean="0">
              <a:solidFill>
                <a:srgbClr val="002060"/>
              </a:solidFill>
            </a:rPr>
            <a:t> лет</a:t>
          </a:r>
          <a:endParaRPr lang="ru-RU" sz="1400" dirty="0">
            <a:solidFill>
              <a:srgbClr val="002060"/>
            </a:solidFill>
          </a:endParaRPr>
        </a:p>
      </dgm:t>
    </dgm:pt>
    <dgm:pt modelId="{9F217370-B8CD-4C0B-B0E2-2675F3EE75EE}" type="parTrans" cxnId="{9AD252DC-30AD-4551-8AE7-ADAC92C1677E}">
      <dgm:prSet/>
      <dgm:spPr/>
      <dgm:t>
        <a:bodyPr/>
        <a:lstStyle/>
        <a:p>
          <a:endParaRPr lang="ru-RU"/>
        </a:p>
      </dgm:t>
    </dgm:pt>
    <dgm:pt modelId="{08D4AFE5-F5BA-43F5-B61B-BB9536A03934}" type="sibTrans" cxnId="{9AD252DC-30AD-4551-8AE7-ADAC92C1677E}">
      <dgm:prSet/>
      <dgm:spPr/>
      <dgm:t>
        <a:bodyPr/>
        <a:lstStyle/>
        <a:p>
          <a:endParaRPr lang="ru-RU"/>
        </a:p>
      </dgm:t>
    </dgm:pt>
    <dgm:pt modelId="{993F127C-0A72-469B-B6B8-FA3125823DA9}">
      <dgm:prSet phldrT="[Текст]" custT="1"/>
      <dgm:spPr/>
      <dgm:t>
        <a:bodyPr/>
        <a:lstStyle/>
        <a:p>
          <a:r>
            <a:rPr lang="ru-RU" sz="2000" b="1" dirty="0" smtClean="0"/>
            <a:t>Предварительные </a:t>
          </a:r>
          <a:endParaRPr lang="ru-RU" sz="2000" b="1" dirty="0"/>
        </a:p>
      </dgm:t>
    </dgm:pt>
    <dgm:pt modelId="{2A9F0338-EDFF-45AE-BA91-4EDCF2FB3E5F}" type="parTrans" cxnId="{822DEBD9-4EB5-4BF2-8B86-7D5F14D3EBB7}">
      <dgm:prSet/>
      <dgm:spPr/>
      <dgm:t>
        <a:bodyPr/>
        <a:lstStyle/>
        <a:p>
          <a:endParaRPr lang="ru-RU"/>
        </a:p>
      </dgm:t>
    </dgm:pt>
    <dgm:pt modelId="{9D0D9CA6-70E1-4879-883B-29627E643A30}" type="sibTrans" cxnId="{822DEBD9-4EB5-4BF2-8B86-7D5F14D3EBB7}">
      <dgm:prSet/>
      <dgm:spPr/>
      <dgm:t>
        <a:bodyPr/>
        <a:lstStyle/>
        <a:p>
          <a:endParaRPr lang="ru-RU"/>
        </a:p>
      </dgm:t>
    </dgm:pt>
    <dgm:pt modelId="{B62A3F06-0341-41F8-828D-E1FCDA523DB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Через </a:t>
          </a:r>
          <a:r>
            <a:rPr lang="ru-RU" sz="1800" b="1" dirty="0" smtClean="0">
              <a:solidFill>
                <a:srgbClr val="002060"/>
              </a:solidFill>
            </a:rPr>
            <a:t>11</a:t>
          </a:r>
          <a:r>
            <a:rPr lang="ru-RU" sz="1400" dirty="0" smtClean="0">
              <a:solidFill>
                <a:srgbClr val="002060"/>
              </a:solidFill>
            </a:rPr>
            <a:t> месяцев после отчетного периода</a:t>
          </a:r>
          <a:endParaRPr lang="ru-RU" sz="1400" dirty="0">
            <a:solidFill>
              <a:srgbClr val="002060"/>
            </a:solidFill>
          </a:endParaRPr>
        </a:p>
      </dgm:t>
    </dgm:pt>
    <dgm:pt modelId="{ECB3C930-3748-4FDE-8E4B-6D0154372345}" type="parTrans" cxnId="{3F950ADE-FE15-43B8-86F2-6BEB9468A525}">
      <dgm:prSet/>
      <dgm:spPr/>
      <dgm:t>
        <a:bodyPr/>
        <a:lstStyle/>
        <a:p>
          <a:endParaRPr lang="ru-RU"/>
        </a:p>
      </dgm:t>
    </dgm:pt>
    <dgm:pt modelId="{D99CA7B1-E8B0-47EB-9BC3-97B63652A7AF}" type="sibTrans" cxnId="{3F950ADE-FE15-43B8-86F2-6BEB9468A525}">
      <dgm:prSet/>
      <dgm:spPr/>
      <dgm:t>
        <a:bodyPr/>
        <a:lstStyle/>
        <a:p>
          <a:endParaRPr lang="ru-RU"/>
        </a:p>
      </dgm:t>
    </dgm:pt>
    <dgm:pt modelId="{CC034BB0-FCEE-4D41-8D6D-A0B0A8ED4A1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Декабрь 2021</a:t>
          </a:r>
          <a:endParaRPr lang="ru-RU" sz="1800" b="1" dirty="0">
            <a:solidFill>
              <a:srgbClr val="002060"/>
            </a:solidFill>
          </a:endParaRPr>
        </a:p>
      </dgm:t>
    </dgm:pt>
    <dgm:pt modelId="{808D1C32-7C1C-44A5-83F5-BF6E0AE3BDB6}" type="parTrans" cxnId="{917E53FC-0C8A-4579-8C92-8EA3FAE6AA2F}">
      <dgm:prSet/>
      <dgm:spPr/>
      <dgm:t>
        <a:bodyPr/>
        <a:lstStyle/>
        <a:p>
          <a:endParaRPr lang="ru-RU"/>
        </a:p>
      </dgm:t>
    </dgm:pt>
    <dgm:pt modelId="{8910AA9D-7CCB-4B29-9965-4A6CD33DCDCF}" type="sibTrans" cxnId="{917E53FC-0C8A-4579-8C92-8EA3FAE6AA2F}">
      <dgm:prSet/>
      <dgm:spPr/>
      <dgm:t>
        <a:bodyPr/>
        <a:lstStyle/>
        <a:p>
          <a:endParaRPr lang="ru-RU"/>
        </a:p>
      </dgm:t>
    </dgm:pt>
    <dgm:pt modelId="{A8496E3F-5700-4CE5-8BD9-F99BA2BC02FA}">
      <dgm:prSet phldrT="[Текст]" custT="1"/>
      <dgm:spPr/>
      <dgm:t>
        <a:bodyPr/>
        <a:lstStyle/>
        <a:p>
          <a:r>
            <a:rPr lang="ru-RU" sz="2000" b="1" dirty="0" smtClean="0"/>
            <a:t>Окончательные </a:t>
          </a:r>
          <a:endParaRPr lang="ru-RU" sz="2000" b="1" dirty="0"/>
        </a:p>
      </dgm:t>
    </dgm:pt>
    <dgm:pt modelId="{6F697233-09DE-43B3-8523-B4CA5B51218F}" type="parTrans" cxnId="{8226FF13-35D3-4585-BE2E-D7C918943DD1}">
      <dgm:prSet/>
      <dgm:spPr/>
      <dgm:t>
        <a:bodyPr/>
        <a:lstStyle/>
        <a:p>
          <a:endParaRPr lang="ru-RU"/>
        </a:p>
      </dgm:t>
    </dgm:pt>
    <dgm:pt modelId="{14E079D7-E130-4AB7-8CE3-06633B6E91C8}" type="sibTrans" cxnId="{8226FF13-35D3-4585-BE2E-D7C918943DD1}">
      <dgm:prSet/>
      <dgm:spPr/>
      <dgm:t>
        <a:bodyPr/>
        <a:lstStyle/>
        <a:p>
          <a:endParaRPr lang="ru-RU"/>
        </a:p>
      </dgm:t>
    </dgm:pt>
    <dgm:pt modelId="{C0AC62A7-B298-4762-BC2D-A8EA979B4F9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Через </a:t>
          </a:r>
          <a:r>
            <a:rPr lang="ru-RU" sz="1800" b="1" dirty="0" smtClean="0">
              <a:solidFill>
                <a:srgbClr val="002060"/>
              </a:solidFill>
            </a:rPr>
            <a:t>18</a:t>
          </a:r>
          <a:r>
            <a:rPr lang="ru-RU" sz="1400" dirty="0" smtClean="0">
              <a:solidFill>
                <a:srgbClr val="002060"/>
              </a:solidFill>
            </a:rPr>
            <a:t> месяцев после отчетного периода</a:t>
          </a:r>
          <a:endParaRPr lang="ru-RU" sz="1400" dirty="0">
            <a:solidFill>
              <a:srgbClr val="002060"/>
            </a:solidFill>
          </a:endParaRPr>
        </a:p>
      </dgm:t>
    </dgm:pt>
    <dgm:pt modelId="{457E54AC-6E51-4250-977B-B5E081AE3724}" type="parTrans" cxnId="{491C7042-3D98-424C-ABA5-6B2C4D9C3D20}">
      <dgm:prSet/>
      <dgm:spPr/>
      <dgm:t>
        <a:bodyPr/>
        <a:lstStyle/>
        <a:p>
          <a:endParaRPr lang="ru-RU"/>
        </a:p>
      </dgm:t>
    </dgm:pt>
    <dgm:pt modelId="{429795C0-B048-489F-9BD2-7E8EB4B50A47}" type="sibTrans" cxnId="{491C7042-3D98-424C-ABA5-6B2C4D9C3D20}">
      <dgm:prSet/>
      <dgm:spPr/>
      <dgm:t>
        <a:bodyPr/>
        <a:lstStyle/>
        <a:p>
          <a:endParaRPr lang="ru-RU"/>
        </a:p>
      </dgm:t>
    </dgm:pt>
    <dgm:pt modelId="{EC7A4904-8284-4E56-A107-D803F7347E8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Июнь 2022</a:t>
          </a:r>
          <a:endParaRPr lang="ru-RU" sz="1800" b="1" dirty="0">
            <a:solidFill>
              <a:srgbClr val="002060"/>
            </a:solidFill>
          </a:endParaRPr>
        </a:p>
      </dgm:t>
    </dgm:pt>
    <dgm:pt modelId="{6216E381-C29E-42D3-9B77-AC11FCF7B0DC}" type="parTrans" cxnId="{34DB0FD2-C001-4245-956B-19490E1FB706}">
      <dgm:prSet/>
      <dgm:spPr/>
      <dgm:t>
        <a:bodyPr/>
        <a:lstStyle/>
        <a:p>
          <a:endParaRPr lang="ru-RU"/>
        </a:p>
      </dgm:t>
    </dgm:pt>
    <dgm:pt modelId="{288C60C9-E3D6-4E12-ACF8-853DA91788F8}" type="sibTrans" cxnId="{34DB0FD2-C001-4245-956B-19490E1FB706}">
      <dgm:prSet/>
      <dgm:spPr/>
      <dgm:t>
        <a:bodyPr/>
        <a:lstStyle/>
        <a:p>
          <a:endParaRPr lang="ru-RU"/>
        </a:p>
      </dgm:t>
    </dgm:pt>
    <dgm:pt modelId="{CC05A10E-3CFA-4F0B-B992-0527206116A3}" type="pres">
      <dgm:prSet presAssocID="{62A7CCF0-CEBA-45EF-B75E-5FF7F77B2B1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AB99D6-96B0-4A80-8511-D77D8A28E623}" type="pres">
      <dgm:prSet presAssocID="{BE9B5C95-090C-4CF5-9306-2F851D3AA5AB}" presName="horFlow" presStyleCnt="0"/>
      <dgm:spPr/>
    </dgm:pt>
    <dgm:pt modelId="{7B681E7A-246C-47F8-BE32-6FCC16598B15}" type="pres">
      <dgm:prSet presAssocID="{BE9B5C95-090C-4CF5-9306-2F851D3AA5AB}" presName="bigChev" presStyleLbl="node1" presStyleIdx="0" presStyleCnt="3" custScaleX="122398"/>
      <dgm:spPr/>
      <dgm:t>
        <a:bodyPr/>
        <a:lstStyle/>
        <a:p>
          <a:endParaRPr lang="ru-RU"/>
        </a:p>
      </dgm:t>
    </dgm:pt>
    <dgm:pt modelId="{2D6296BD-7962-4A75-8301-293CC899A8BC}" type="pres">
      <dgm:prSet presAssocID="{A0D31DF1-B372-42C1-A87E-F9EDD667F23E}" presName="parTrans" presStyleCnt="0"/>
      <dgm:spPr/>
    </dgm:pt>
    <dgm:pt modelId="{AC482ADA-B7CE-405F-8F98-1374CCDA2158}" type="pres">
      <dgm:prSet presAssocID="{88C0A9D4-1554-4AAD-9EAA-EA2E26BEB250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E421-B3CD-42C0-8AF6-AF24EAE31FB0}" type="pres">
      <dgm:prSet presAssocID="{B25BEAC5-C10B-4466-B994-EBE70B299822}" presName="sibTrans" presStyleCnt="0"/>
      <dgm:spPr/>
    </dgm:pt>
    <dgm:pt modelId="{565A2B5F-4EDD-47DA-A3A0-602DAF234FD6}" type="pres">
      <dgm:prSet presAssocID="{F4F3120D-35E2-4839-A0B3-0668BFA583A6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BB59F-FC54-40CE-96F5-CF9C037304E6}" type="pres">
      <dgm:prSet presAssocID="{BE9B5C95-090C-4CF5-9306-2F851D3AA5AB}" presName="vSp" presStyleCnt="0"/>
      <dgm:spPr/>
    </dgm:pt>
    <dgm:pt modelId="{C21C46F6-3BE1-4D15-83B9-1DE009FCB427}" type="pres">
      <dgm:prSet presAssocID="{993F127C-0A72-469B-B6B8-FA3125823DA9}" presName="horFlow" presStyleCnt="0"/>
      <dgm:spPr/>
    </dgm:pt>
    <dgm:pt modelId="{801C80FE-C932-4659-9915-51AAD2B7D8A9}" type="pres">
      <dgm:prSet presAssocID="{993F127C-0A72-469B-B6B8-FA3125823DA9}" presName="bigChev" presStyleLbl="node1" presStyleIdx="1" presStyleCnt="3" custScaleX="122398"/>
      <dgm:spPr/>
      <dgm:t>
        <a:bodyPr/>
        <a:lstStyle/>
        <a:p>
          <a:endParaRPr lang="ru-RU"/>
        </a:p>
      </dgm:t>
    </dgm:pt>
    <dgm:pt modelId="{15DF3466-EBFA-4C52-AD59-16A3EFF76A82}" type="pres">
      <dgm:prSet presAssocID="{ECB3C930-3748-4FDE-8E4B-6D0154372345}" presName="parTrans" presStyleCnt="0"/>
      <dgm:spPr/>
    </dgm:pt>
    <dgm:pt modelId="{988DCB28-7F1C-402A-8E71-F33A0DB88447}" type="pres">
      <dgm:prSet presAssocID="{B62A3F06-0341-41F8-828D-E1FCDA523DB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0A62-BCB0-4E3B-AAA2-24C7B8443AB2}" type="pres">
      <dgm:prSet presAssocID="{D99CA7B1-E8B0-47EB-9BC3-97B63652A7AF}" presName="sibTrans" presStyleCnt="0"/>
      <dgm:spPr/>
    </dgm:pt>
    <dgm:pt modelId="{932E9D47-5346-4327-A6C1-49E748CD3F87}" type="pres">
      <dgm:prSet presAssocID="{CC034BB0-FCEE-4D41-8D6D-A0B0A8ED4A1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D202D-B1DA-4A6A-AE5F-76C3D512040C}" type="pres">
      <dgm:prSet presAssocID="{993F127C-0A72-469B-B6B8-FA3125823DA9}" presName="vSp" presStyleCnt="0"/>
      <dgm:spPr/>
    </dgm:pt>
    <dgm:pt modelId="{0054B6FF-41B7-484B-A219-A0B2A9D7ED78}" type="pres">
      <dgm:prSet presAssocID="{A8496E3F-5700-4CE5-8BD9-F99BA2BC02FA}" presName="horFlow" presStyleCnt="0"/>
      <dgm:spPr/>
    </dgm:pt>
    <dgm:pt modelId="{50058DD0-B688-4A4C-A5C5-12BD211F8AF9}" type="pres">
      <dgm:prSet presAssocID="{A8496E3F-5700-4CE5-8BD9-F99BA2BC02FA}" presName="bigChev" presStyleLbl="node1" presStyleIdx="2" presStyleCnt="3" custScaleX="122398"/>
      <dgm:spPr/>
      <dgm:t>
        <a:bodyPr/>
        <a:lstStyle/>
        <a:p>
          <a:endParaRPr lang="ru-RU"/>
        </a:p>
      </dgm:t>
    </dgm:pt>
    <dgm:pt modelId="{B3B2AA31-830A-4BB6-863D-16C6807F0EEC}" type="pres">
      <dgm:prSet presAssocID="{457E54AC-6E51-4250-977B-B5E081AE3724}" presName="parTrans" presStyleCnt="0"/>
      <dgm:spPr/>
    </dgm:pt>
    <dgm:pt modelId="{8C7AC8AB-BF8F-45CC-8818-8725ED33C452}" type="pres">
      <dgm:prSet presAssocID="{C0AC62A7-B298-4762-BC2D-A8EA979B4F9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5BE77-279A-45B6-9738-271F38936E86}" type="pres">
      <dgm:prSet presAssocID="{429795C0-B048-489F-9BD2-7E8EB4B50A47}" presName="sibTrans" presStyleCnt="0"/>
      <dgm:spPr/>
    </dgm:pt>
    <dgm:pt modelId="{04FB0713-F8B5-4922-B7C2-2576EC1E0A53}" type="pres">
      <dgm:prSet presAssocID="{EC7A4904-8284-4E56-A107-D803F7347E8F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08918-F748-4B34-B664-D74EB3A6A135}" type="presOf" srcId="{993F127C-0A72-469B-B6B8-FA3125823DA9}" destId="{801C80FE-C932-4659-9915-51AAD2B7D8A9}" srcOrd="0" destOrd="0" presId="urn:microsoft.com/office/officeart/2005/8/layout/lProcess3"/>
    <dgm:cxn modelId="{3447B3EA-FBCA-47F3-9CF4-D6CDF0499503}" type="presOf" srcId="{62A7CCF0-CEBA-45EF-B75E-5FF7F77B2B1F}" destId="{CC05A10E-3CFA-4F0B-B992-0527206116A3}" srcOrd="0" destOrd="0" presId="urn:microsoft.com/office/officeart/2005/8/layout/lProcess3"/>
    <dgm:cxn modelId="{822DEBD9-4EB5-4BF2-8B86-7D5F14D3EBB7}" srcId="{62A7CCF0-CEBA-45EF-B75E-5FF7F77B2B1F}" destId="{993F127C-0A72-469B-B6B8-FA3125823DA9}" srcOrd="1" destOrd="0" parTransId="{2A9F0338-EDFF-45AE-BA91-4EDCF2FB3E5F}" sibTransId="{9D0D9CA6-70E1-4879-883B-29627E643A30}"/>
    <dgm:cxn modelId="{A1F7AF62-2716-4FB4-95A4-2C5686840219}" type="presOf" srcId="{C0AC62A7-B298-4762-BC2D-A8EA979B4F9E}" destId="{8C7AC8AB-BF8F-45CC-8818-8725ED33C452}" srcOrd="0" destOrd="0" presId="urn:microsoft.com/office/officeart/2005/8/layout/lProcess3"/>
    <dgm:cxn modelId="{9AD252DC-30AD-4551-8AE7-ADAC92C1677E}" srcId="{BE9B5C95-090C-4CF5-9306-2F851D3AA5AB}" destId="{F4F3120D-35E2-4839-A0B3-0668BFA583A6}" srcOrd="1" destOrd="0" parTransId="{9F217370-B8CD-4C0B-B0E2-2675F3EE75EE}" sibTransId="{08D4AFE5-F5BA-43F5-B61B-BB9536A03934}"/>
    <dgm:cxn modelId="{B9F37B7A-B600-4ECC-A4C5-ECB4FC4A4505}" type="presOf" srcId="{B62A3F06-0341-41F8-828D-E1FCDA523DB0}" destId="{988DCB28-7F1C-402A-8E71-F33A0DB88447}" srcOrd="0" destOrd="0" presId="urn:microsoft.com/office/officeart/2005/8/layout/lProcess3"/>
    <dgm:cxn modelId="{491C7042-3D98-424C-ABA5-6B2C4D9C3D20}" srcId="{A8496E3F-5700-4CE5-8BD9-F99BA2BC02FA}" destId="{C0AC62A7-B298-4762-BC2D-A8EA979B4F9E}" srcOrd="0" destOrd="0" parTransId="{457E54AC-6E51-4250-977B-B5E081AE3724}" sibTransId="{429795C0-B048-489F-9BD2-7E8EB4B50A47}"/>
    <dgm:cxn modelId="{4D547334-1E13-4C73-B4D2-01F2E84C0BEA}" type="presOf" srcId="{A8496E3F-5700-4CE5-8BD9-F99BA2BC02FA}" destId="{50058DD0-B688-4A4C-A5C5-12BD211F8AF9}" srcOrd="0" destOrd="0" presId="urn:microsoft.com/office/officeart/2005/8/layout/lProcess3"/>
    <dgm:cxn modelId="{B467C4E8-3A10-4674-B2D7-E768E3DA90AB}" type="presOf" srcId="{EC7A4904-8284-4E56-A107-D803F7347E8F}" destId="{04FB0713-F8B5-4922-B7C2-2576EC1E0A53}" srcOrd="0" destOrd="0" presId="urn:microsoft.com/office/officeart/2005/8/layout/lProcess3"/>
    <dgm:cxn modelId="{50C321F7-FB65-4F19-974E-5404A3AABC33}" type="presOf" srcId="{BE9B5C95-090C-4CF5-9306-2F851D3AA5AB}" destId="{7B681E7A-246C-47F8-BE32-6FCC16598B15}" srcOrd="0" destOrd="0" presId="urn:microsoft.com/office/officeart/2005/8/layout/lProcess3"/>
    <dgm:cxn modelId="{76CF3B7F-DF32-44CC-8A1E-32775971AECA}" srcId="{BE9B5C95-090C-4CF5-9306-2F851D3AA5AB}" destId="{88C0A9D4-1554-4AAD-9EAA-EA2E26BEB250}" srcOrd="0" destOrd="0" parTransId="{A0D31DF1-B372-42C1-A87E-F9EDD667F23E}" sibTransId="{B25BEAC5-C10B-4466-B994-EBE70B299822}"/>
    <dgm:cxn modelId="{D91FE59F-AA2E-4855-829E-2041145F3CAD}" type="presOf" srcId="{CC034BB0-FCEE-4D41-8D6D-A0B0A8ED4A10}" destId="{932E9D47-5346-4327-A6C1-49E748CD3F87}" srcOrd="0" destOrd="0" presId="urn:microsoft.com/office/officeart/2005/8/layout/lProcess3"/>
    <dgm:cxn modelId="{917E53FC-0C8A-4579-8C92-8EA3FAE6AA2F}" srcId="{993F127C-0A72-469B-B6B8-FA3125823DA9}" destId="{CC034BB0-FCEE-4D41-8D6D-A0B0A8ED4A10}" srcOrd="1" destOrd="0" parTransId="{808D1C32-7C1C-44A5-83F5-BF6E0AE3BDB6}" sibTransId="{8910AA9D-7CCB-4B29-9965-4A6CD33DCDCF}"/>
    <dgm:cxn modelId="{3F950ADE-FE15-43B8-86F2-6BEB9468A525}" srcId="{993F127C-0A72-469B-B6B8-FA3125823DA9}" destId="{B62A3F06-0341-41F8-828D-E1FCDA523DB0}" srcOrd="0" destOrd="0" parTransId="{ECB3C930-3748-4FDE-8E4B-6D0154372345}" sibTransId="{D99CA7B1-E8B0-47EB-9BC3-97B63652A7AF}"/>
    <dgm:cxn modelId="{41826314-BD62-4FD0-9B50-F2B43F251498}" type="presOf" srcId="{F4F3120D-35E2-4839-A0B3-0668BFA583A6}" destId="{565A2B5F-4EDD-47DA-A3A0-602DAF234FD6}" srcOrd="0" destOrd="0" presId="urn:microsoft.com/office/officeart/2005/8/layout/lProcess3"/>
    <dgm:cxn modelId="{34DB0FD2-C001-4245-956B-19490E1FB706}" srcId="{A8496E3F-5700-4CE5-8BD9-F99BA2BC02FA}" destId="{EC7A4904-8284-4E56-A107-D803F7347E8F}" srcOrd="1" destOrd="0" parTransId="{6216E381-C29E-42D3-9B77-AC11FCF7B0DC}" sibTransId="{288C60C9-E3D6-4E12-ACF8-853DA91788F8}"/>
    <dgm:cxn modelId="{8226FF13-35D3-4585-BE2E-D7C918943DD1}" srcId="{62A7CCF0-CEBA-45EF-B75E-5FF7F77B2B1F}" destId="{A8496E3F-5700-4CE5-8BD9-F99BA2BC02FA}" srcOrd="2" destOrd="0" parTransId="{6F697233-09DE-43B3-8523-B4CA5B51218F}" sibTransId="{14E079D7-E130-4AB7-8CE3-06633B6E91C8}"/>
    <dgm:cxn modelId="{3274AB12-CFEE-4F17-9C70-3C3B31649DD4}" srcId="{62A7CCF0-CEBA-45EF-B75E-5FF7F77B2B1F}" destId="{BE9B5C95-090C-4CF5-9306-2F851D3AA5AB}" srcOrd="0" destOrd="0" parTransId="{F81D5E50-1E5D-4D05-8384-8CB4D2234C65}" sibTransId="{4D2C8B3F-0AB2-4149-BD27-DD0C6B7634C4}"/>
    <dgm:cxn modelId="{EF12C7AD-4E04-4FC1-8249-EE09A27ED6F0}" type="presOf" srcId="{88C0A9D4-1554-4AAD-9EAA-EA2E26BEB250}" destId="{AC482ADA-B7CE-405F-8F98-1374CCDA2158}" srcOrd="0" destOrd="0" presId="urn:microsoft.com/office/officeart/2005/8/layout/lProcess3"/>
    <dgm:cxn modelId="{5756DF5C-938E-460B-BA67-983955DA0C13}" type="presParOf" srcId="{CC05A10E-3CFA-4F0B-B992-0527206116A3}" destId="{1BAB99D6-96B0-4A80-8511-D77D8A28E623}" srcOrd="0" destOrd="0" presId="urn:microsoft.com/office/officeart/2005/8/layout/lProcess3"/>
    <dgm:cxn modelId="{B1CB70FC-CE33-4D3E-8B63-91FCC7A51020}" type="presParOf" srcId="{1BAB99D6-96B0-4A80-8511-D77D8A28E623}" destId="{7B681E7A-246C-47F8-BE32-6FCC16598B15}" srcOrd="0" destOrd="0" presId="urn:microsoft.com/office/officeart/2005/8/layout/lProcess3"/>
    <dgm:cxn modelId="{2F47626F-A160-48FC-9D16-94402726ED14}" type="presParOf" srcId="{1BAB99D6-96B0-4A80-8511-D77D8A28E623}" destId="{2D6296BD-7962-4A75-8301-293CC899A8BC}" srcOrd="1" destOrd="0" presId="urn:microsoft.com/office/officeart/2005/8/layout/lProcess3"/>
    <dgm:cxn modelId="{4C77EDFB-D5AE-4ED1-91C0-1C8E3289CBA2}" type="presParOf" srcId="{1BAB99D6-96B0-4A80-8511-D77D8A28E623}" destId="{AC482ADA-B7CE-405F-8F98-1374CCDA2158}" srcOrd="2" destOrd="0" presId="urn:microsoft.com/office/officeart/2005/8/layout/lProcess3"/>
    <dgm:cxn modelId="{B7CA43C5-EBAB-4E6B-9013-C241ADCA6F8D}" type="presParOf" srcId="{1BAB99D6-96B0-4A80-8511-D77D8A28E623}" destId="{2266E421-B3CD-42C0-8AF6-AF24EAE31FB0}" srcOrd="3" destOrd="0" presId="urn:microsoft.com/office/officeart/2005/8/layout/lProcess3"/>
    <dgm:cxn modelId="{0AF25568-E2FA-4710-B29B-B616B0EF2A37}" type="presParOf" srcId="{1BAB99D6-96B0-4A80-8511-D77D8A28E623}" destId="{565A2B5F-4EDD-47DA-A3A0-602DAF234FD6}" srcOrd="4" destOrd="0" presId="urn:microsoft.com/office/officeart/2005/8/layout/lProcess3"/>
    <dgm:cxn modelId="{B7032129-D9A8-4990-A9A1-A141A47FB5AF}" type="presParOf" srcId="{CC05A10E-3CFA-4F0B-B992-0527206116A3}" destId="{3AFBB59F-FC54-40CE-96F5-CF9C037304E6}" srcOrd="1" destOrd="0" presId="urn:microsoft.com/office/officeart/2005/8/layout/lProcess3"/>
    <dgm:cxn modelId="{F106076D-346E-4E15-8E16-E733C736BD7B}" type="presParOf" srcId="{CC05A10E-3CFA-4F0B-B992-0527206116A3}" destId="{C21C46F6-3BE1-4D15-83B9-1DE009FCB427}" srcOrd="2" destOrd="0" presId="urn:microsoft.com/office/officeart/2005/8/layout/lProcess3"/>
    <dgm:cxn modelId="{EDA3598E-AB29-4480-BED7-2707C0BC6390}" type="presParOf" srcId="{C21C46F6-3BE1-4D15-83B9-1DE009FCB427}" destId="{801C80FE-C932-4659-9915-51AAD2B7D8A9}" srcOrd="0" destOrd="0" presId="urn:microsoft.com/office/officeart/2005/8/layout/lProcess3"/>
    <dgm:cxn modelId="{258A81DC-3F19-42F8-86EA-4B7956FD34F7}" type="presParOf" srcId="{C21C46F6-3BE1-4D15-83B9-1DE009FCB427}" destId="{15DF3466-EBFA-4C52-AD59-16A3EFF76A82}" srcOrd="1" destOrd="0" presId="urn:microsoft.com/office/officeart/2005/8/layout/lProcess3"/>
    <dgm:cxn modelId="{8C71F1F2-608B-485A-9576-0DF8E0813FCE}" type="presParOf" srcId="{C21C46F6-3BE1-4D15-83B9-1DE009FCB427}" destId="{988DCB28-7F1C-402A-8E71-F33A0DB88447}" srcOrd="2" destOrd="0" presId="urn:microsoft.com/office/officeart/2005/8/layout/lProcess3"/>
    <dgm:cxn modelId="{B40BA39D-5EB3-430C-83C2-5775B320FD0C}" type="presParOf" srcId="{C21C46F6-3BE1-4D15-83B9-1DE009FCB427}" destId="{CC2F0A62-BCB0-4E3B-AAA2-24C7B8443AB2}" srcOrd="3" destOrd="0" presId="urn:microsoft.com/office/officeart/2005/8/layout/lProcess3"/>
    <dgm:cxn modelId="{3E30D304-311B-427B-93CD-04830F23B025}" type="presParOf" srcId="{C21C46F6-3BE1-4D15-83B9-1DE009FCB427}" destId="{932E9D47-5346-4327-A6C1-49E748CD3F87}" srcOrd="4" destOrd="0" presId="urn:microsoft.com/office/officeart/2005/8/layout/lProcess3"/>
    <dgm:cxn modelId="{624850A5-9631-4223-AEF3-78083007F384}" type="presParOf" srcId="{CC05A10E-3CFA-4F0B-B992-0527206116A3}" destId="{1C8D202D-B1DA-4A6A-AE5F-76C3D512040C}" srcOrd="3" destOrd="0" presId="urn:microsoft.com/office/officeart/2005/8/layout/lProcess3"/>
    <dgm:cxn modelId="{C7FDE6A9-94E1-42C1-9E22-7D70DDFD2957}" type="presParOf" srcId="{CC05A10E-3CFA-4F0B-B992-0527206116A3}" destId="{0054B6FF-41B7-484B-A219-A0B2A9D7ED78}" srcOrd="4" destOrd="0" presId="urn:microsoft.com/office/officeart/2005/8/layout/lProcess3"/>
    <dgm:cxn modelId="{3594EE36-089B-444B-A6F6-C0492A1A05D0}" type="presParOf" srcId="{0054B6FF-41B7-484B-A219-A0B2A9D7ED78}" destId="{50058DD0-B688-4A4C-A5C5-12BD211F8AF9}" srcOrd="0" destOrd="0" presId="urn:microsoft.com/office/officeart/2005/8/layout/lProcess3"/>
    <dgm:cxn modelId="{F06B128C-0452-40EF-8F3E-2B5A6AB603D2}" type="presParOf" srcId="{0054B6FF-41B7-484B-A219-A0B2A9D7ED78}" destId="{B3B2AA31-830A-4BB6-863D-16C6807F0EEC}" srcOrd="1" destOrd="0" presId="urn:microsoft.com/office/officeart/2005/8/layout/lProcess3"/>
    <dgm:cxn modelId="{9D44ADE6-B41A-436D-982E-59362BD2A4CD}" type="presParOf" srcId="{0054B6FF-41B7-484B-A219-A0B2A9D7ED78}" destId="{8C7AC8AB-BF8F-45CC-8818-8725ED33C452}" srcOrd="2" destOrd="0" presId="urn:microsoft.com/office/officeart/2005/8/layout/lProcess3"/>
    <dgm:cxn modelId="{BF22EBE2-8CAF-48A8-8805-5DA37C267276}" type="presParOf" srcId="{0054B6FF-41B7-484B-A219-A0B2A9D7ED78}" destId="{8E95BE77-279A-45B6-9738-271F38936E86}" srcOrd="3" destOrd="0" presId="urn:microsoft.com/office/officeart/2005/8/layout/lProcess3"/>
    <dgm:cxn modelId="{18E07658-E81B-4CB7-96B8-5E3092BF3F2A}" type="presParOf" srcId="{0054B6FF-41B7-484B-A219-A0B2A9D7ED78}" destId="{04FB0713-F8B5-4922-B7C2-2576EC1E0A5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D15788-7266-4733-BC7F-64D5C3F25F60}" type="doc">
      <dgm:prSet loTypeId="urn:microsoft.com/office/officeart/2011/layout/Theme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77EFE0-18E6-4134-9746-B969ACC9892F}">
      <dgm:prSet phldrT="[Текст]" custT="1"/>
      <dgm:spPr/>
      <dgm:t>
        <a:bodyPr/>
        <a:lstStyle/>
        <a:p>
          <a:pPr algn="l"/>
          <a:endParaRPr lang="ru-RU" sz="2000" dirty="0">
            <a:solidFill>
              <a:srgbClr val="002060"/>
            </a:solidFill>
          </a:endParaRPr>
        </a:p>
      </dgm:t>
    </dgm:pt>
    <dgm:pt modelId="{A08F9FAC-F46F-4857-AA52-A2B906F9616E}" type="parTrans" cxnId="{01E61077-7A60-4877-8E88-67724DB740AF}">
      <dgm:prSet/>
      <dgm:spPr/>
      <dgm:t>
        <a:bodyPr/>
        <a:lstStyle/>
        <a:p>
          <a:endParaRPr lang="ru-RU"/>
        </a:p>
      </dgm:t>
    </dgm:pt>
    <dgm:pt modelId="{338BA966-EF6C-414D-B1BE-B67867B0B949}" type="sibTrans" cxnId="{01E61077-7A60-4877-8E88-67724DB740AF}">
      <dgm:prSet/>
      <dgm:spPr/>
      <dgm:t>
        <a:bodyPr/>
        <a:lstStyle/>
        <a:p>
          <a:endParaRPr lang="ru-RU"/>
        </a:p>
      </dgm:t>
    </dgm:pt>
    <dgm:pt modelId="{2537ED62-C585-4384-BD60-2A7D5462AC14}">
      <dgm:prSet phldrT="[Текст]" custT="1"/>
      <dgm:spPr>
        <a:noFill/>
      </dgm:spPr>
      <dgm:t>
        <a:bodyPr/>
        <a:lstStyle/>
        <a:p>
          <a:pPr algn="ctr">
            <a:spcAft>
              <a:spcPts val="0"/>
            </a:spcAft>
          </a:pPr>
          <a:r>
            <a:rPr lang="ru-RU" sz="2800" b="1" dirty="0" smtClean="0">
              <a:solidFill>
                <a:srgbClr val="002060"/>
              </a:solidFill>
            </a:rPr>
            <a:t>138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2000" dirty="0" smtClean="0">
              <a:solidFill>
                <a:srgbClr val="002060"/>
              </a:solidFill>
            </a:rPr>
            <a:t>средних </a:t>
          </a:r>
          <a:endParaRPr lang="ru-RU" sz="1400" i="1" dirty="0" smtClean="0">
            <a:solidFill>
              <a:srgbClr val="002060"/>
            </a:solidFill>
          </a:endParaRPr>
        </a:p>
        <a:p>
          <a:pPr algn="ctr">
            <a:spcAft>
              <a:spcPct val="35000"/>
            </a:spcAft>
          </a:pPr>
          <a:r>
            <a:rPr lang="ru-RU" sz="1200" i="1" dirty="0" smtClean="0">
              <a:solidFill>
                <a:srgbClr val="002060"/>
              </a:solidFill>
            </a:rPr>
            <a:t>(действующие формы федерального статистического наблюдения)</a:t>
          </a:r>
          <a:endParaRPr lang="ru-RU" sz="1800" dirty="0">
            <a:solidFill>
              <a:srgbClr val="002060"/>
            </a:solidFill>
          </a:endParaRPr>
        </a:p>
      </dgm:t>
    </dgm:pt>
    <dgm:pt modelId="{9EB86CF7-E2E4-43C9-9018-5D31697EFFA5}" type="parTrans" cxnId="{855269C1-EB6F-4384-9507-680B271CB200}">
      <dgm:prSet/>
      <dgm:spPr/>
      <dgm:t>
        <a:bodyPr/>
        <a:lstStyle/>
        <a:p>
          <a:endParaRPr lang="ru-RU"/>
        </a:p>
      </dgm:t>
    </dgm:pt>
    <dgm:pt modelId="{71E1B01B-3619-4FAC-B10D-BB4D3D0F3697}" type="sibTrans" cxnId="{855269C1-EB6F-4384-9507-680B271CB200}">
      <dgm:prSet/>
      <dgm:spPr/>
      <dgm:t>
        <a:bodyPr/>
        <a:lstStyle/>
        <a:p>
          <a:endParaRPr lang="ru-RU"/>
        </a:p>
      </dgm:t>
    </dgm:pt>
    <dgm:pt modelId="{096171DD-1F40-4DB7-B4C1-4887CB49335C}">
      <dgm:prSet phldrT="[Текст]" custT="1"/>
      <dgm:spPr>
        <a:noFill/>
      </dgm:spPr>
      <dgm:t>
        <a:bodyPr/>
        <a:lstStyle/>
        <a:p>
          <a:pPr algn="ctr">
            <a:spcAft>
              <a:spcPts val="0"/>
            </a:spcAft>
          </a:pPr>
          <a:r>
            <a:rPr lang="ru-RU" sz="2800" b="1" dirty="0" smtClean="0">
              <a:solidFill>
                <a:srgbClr val="002060"/>
              </a:solidFill>
            </a:rPr>
            <a:t>29 тыс. </a:t>
          </a:r>
          <a:r>
            <a:rPr lang="ru-RU" sz="2000" dirty="0" smtClean="0">
              <a:solidFill>
                <a:srgbClr val="002060"/>
              </a:solidFill>
            </a:rPr>
            <a:t>ИП</a:t>
          </a:r>
        </a:p>
        <a:p>
          <a:pPr algn="ctr">
            <a:spcAft>
              <a:spcPct val="35000"/>
            </a:spcAft>
          </a:pPr>
          <a:r>
            <a:rPr lang="ru-RU" sz="1200" i="1" dirty="0" smtClean="0">
              <a:solidFill>
                <a:srgbClr val="002060"/>
              </a:solidFill>
            </a:rPr>
            <a:t>(форма № </a:t>
          </a:r>
          <a:r>
            <a:rPr lang="ru-RU" sz="1200" b="1" i="1" dirty="0" smtClean="0">
              <a:solidFill>
                <a:srgbClr val="002060"/>
              </a:solidFill>
            </a:rPr>
            <a:t>1-предприниматель </a:t>
          </a:r>
          <a:r>
            <a:rPr lang="ru-RU" sz="1200" i="1" dirty="0" smtClean="0">
              <a:solidFill>
                <a:srgbClr val="002060"/>
              </a:solidFill>
            </a:rPr>
            <a:t>«Сведения о деятельности индивидуального предпринимателя за 2020 год»)</a:t>
          </a:r>
          <a:endParaRPr lang="ru-RU" sz="1200" i="1" dirty="0">
            <a:solidFill>
              <a:srgbClr val="002060"/>
            </a:solidFill>
          </a:endParaRPr>
        </a:p>
      </dgm:t>
    </dgm:pt>
    <dgm:pt modelId="{B0A1E622-B6CC-4BE6-9B38-4F181CCBD4A2}" type="parTrans" cxnId="{BE6D434A-0C4C-45BD-AB18-12BD25C7DD42}">
      <dgm:prSet/>
      <dgm:spPr/>
      <dgm:t>
        <a:bodyPr/>
        <a:lstStyle/>
        <a:p>
          <a:endParaRPr lang="ru-RU"/>
        </a:p>
      </dgm:t>
    </dgm:pt>
    <dgm:pt modelId="{85D666FC-7F8F-458B-8DC6-AAF59E5DB1FD}" type="sibTrans" cxnId="{BE6D434A-0C4C-45BD-AB18-12BD25C7DD42}">
      <dgm:prSet/>
      <dgm:spPr/>
      <dgm:t>
        <a:bodyPr/>
        <a:lstStyle/>
        <a:p>
          <a:endParaRPr lang="ru-RU"/>
        </a:p>
      </dgm:t>
    </dgm:pt>
    <dgm:pt modelId="{CF47D68E-51CD-4FB6-88FA-00BD322499AF}">
      <dgm:prSet phldrT="[Текст]" custT="1"/>
      <dgm:spPr>
        <a:noFill/>
      </dgm:spPr>
      <dgm:t>
        <a:bodyPr/>
        <a:lstStyle/>
        <a:p>
          <a:pPr algn="ctr">
            <a:spcAft>
              <a:spcPts val="0"/>
            </a:spcAft>
          </a:pPr>
          <a:r>
            <a:rPr lang="ru-RU" sz="2800" b="1" dirty="0" smtClean="0">
              <a:solidFill>
                <a:srgbClr val="002060"/>
              </a:solidFill>
            </a:rPr>
            <a:t>13 тыс</a:t>
          </a:r>
          <a:r>
            <a:rPr lang="ru-RU" sz="1600" dirty="0" smtClean="0">
              <a:solidFill>
                <a:srgbClr val="002060"/>
              </a:solidFill>
            </a:rPr>
            <a:t>. </a:t>
          </a:r>
          <a:r>
            <a:rPr lang="ru-RU" sz="2000" dirty="0" smtClean="0">
              <a:solidFill>
                <a:srgbClr val="002060"/>
              </a:solidFill>
            </a:rPr>
            <a:t>малых</a:t>
          </a:r>
        </a:p>
        <a:p>
          <a:pPr algn="ctr">
            <a:spcAft>
              <a:spcPct val="35000"/>
            </a:spcAft>
          </a:pPr>
          <a:r>
            <a:rPr lang="ru-RU" sz="1200" i="1" dirty="0" smtClean="0">
              <a:solidFill>
                <a:srgbClr val="002060"/>
              </a:solidFill>
            </a:rPr>
            <a:t>(форма № </a:t>
          </a:r>
          <a:r>
            <a:rPr lang="ru-RU" sz="1200" b="1" i="1" dirty="0" smtClean="0">
              <a:solidFill>
                <a:srgbClr val="002060"/>
              </a:solidFill>
            </a:rPr>
            <a:t>МП-сп</a:t>
          </a:r>
          <a:r>
            <a:rPr lang="ru-RU" sz="1200" i="1" dirty="0" smtClean="0">
              <a:solidFill>
                <a:srgbClr val="002060"/>
              </a:solidFill>
            </a:rPr>
            <a:t> «Сведения об основных показателях деятельности малого предприятия за 2020 год»)</a:t>
          </a:r>
          <a:endParaRPr lang="ru-RU" sz="1200" i="1" dirty="0">
            <a:solidFill>
              <a:srgbClr val="002060"/>
            </a:solidFill>
          </a:endParaRPr>
        </a:p>
      </dgm:t>
    </dgm:pt>
    <dgm:pt modelId="{FBF1E111-5876-4017-A511-E34665F7F806}" type="parTrans" cxnId="{04B7D95C-AEEF-4F02-AF6F-E3AF43FF3D0D}">
      <dgm:prSet/>
      <dgm:spPr/>
      <dgm:t>
        <a:bodyPr/>
        <a:lstStyle/>
        <a:p>
          <a:endParaRPr lang="ru-RU"/>
        </a:p>
      </dgm:t>
    </dgm:pt>
    <dgm:pt modelId="{487272E0-2207-441D-82E4-A266BD6D4DB7}" type="sibTrans" cxnId="{04B7D95C-AEEF-4F02-AF6F-E3AF43FF3D0D}">
      <dgm:prSet/>
      <dgm:spPr/>
      <dgm:t>
        <a:bodyPr/>
        <a:lstStyle/>
        <a:p>
          <a:endParaRPr lang="ru-RU"/>
        </a:p>
      </dgm:t>
    </dgm:pt>
    <dgm:pt modelId="{D73C6CFC-82DC-42EC-9F15-2F1365B83472}" type="pres">
      <dgm:prSet presAssocID="{EBD15788-7266-4733-BC7F-64D5C3F25F60}" presName="Name0" presStyleCnt="0">
        <dgm:presLayoutVars>
          <dgm:chMax val="5"/>
          <dgm:chPref val="5"/>
          <dgm:dir/>
        </dgm:presLayoutVars>
      </dgm:prSet>
      <dgm:spPr/>
      <dgm:t>
        <a:bodyPr/>
        <a:lstStyle/>
        <a:p>
          <a:endParaRPr lang="ru-RU"/>
        </a:p>
      </dgm:t>
    </dgm:pt>
    <dgm:pt modelId="{2C9790C5-6A59-4EB6-92A9-2A2E5DAA9A16}" type="pres">
      <dgm:prSet presAssocID="{BE77EFE0-18E6-4134-9746-B969ACC9892F}" presName="picture1" presStyleCnt="0"/>
      <dgm:spPr/>
    </dgm:pt>
    <dgm:pt modelId="{C6119FC7-21A6-4636-86D6-2666D0F3082E}" type="pres">
      <dgm:prSet presAssocID="{BE77EFE0-18E6-4134-9746-B969ACC9892F}" presName="picture" presStyleLbl="bgImgPlace1" presStyleIdx="0" presStyleCnt="4" custScaleX="43514" custScaleY="58756" custLinFactNeighborX="-63076" custLinFactNeighborY="-327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94C87DA-86C5-4A6D-8AEF-492B95C42EC7}" type="pres">
      <dgm:prSet presAssocID="{BE77EFE0-18E6-4134-9746-B969ACC9892F}" presName="accent1" presStyleLbl="parChTrans1D1" presStyleIdx="0" presStyleCnt="1"/>
      <dgm:spPr>
        <a:ln>
          <a:noFill/>
        </a:ln>
      </dgm:spPr>
    </dgm:pt>
    <dgm:pt modelId="{DFBBACBE-45C2-4011-BE8B-DB80DADB3B1C}" type="pres">
      <dgm:prSet presAssocID="{BE77EFE0-18E6-4134-9746-B969ACC9892F}" presName="parent1" presStyleLbl="revTx" presStyleIdx="0" presStyleCnt="1" custLinFactNeighborX="-41602" custLinFactNeighborY="-20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575BA-EFEB-4972-BAC3-88E9117BEBF3}" type="pres">
      <dgm:prSet presAssocID="{2537ED62-C585-4384-BD60-2A7D5462AC14}" presName="picture2" presStyleCnt="0"/>
      <dgm:spPr/>
    </dgm:pt>
    <dgm:pt modelId="{FFF338F1-F050-497A-9B22-F5839866737A}" type="pres">
      <dgm:prSet presAssocID="{2537ED62-C585-4384-BD60-2A7D5462AC14}" presName="picture" presStyleLbl="bgImgPlace1" presStyleIdx="1" presStyleCnt="4" custScaleX="163741" custScaleY="168267" custLinFactNeighborX="-62468" custLinFactNeighborY="-8197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FD8FC4D-7002-44D2-BE26-CF3208193B42}" type="pres">
      <dgm:prSet presAssocID="{2537ED62-C585-4384-BD60-2A7D5462AC14}" presName="parent2" presStyleLbl="trBgShp" presStyleIdx="0" presStyleCnt="3" custAng="10800000" custFlipVert="1" custScaleX="193421" custScaleY="42473" custLinFactY="60654" custLinFactNeighborX="-5335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8DAF-3E68-41FC-9E67-E655CDD598C7}" type="pres">
      <dgm:prSet presAssocID="{096171DD-1F40-4DB7-B4C1-4887CB49335C}" presName="picture3" presStyleCnt="0"/>
      <dgm:spPr/>
    </dgm:pt>
    <dgm:pt modelId="{C605FE50-4DC8-4E51-862C-59C2EEA77A32}" type="pres">
      <dgm:prSet presAssocID="{096171DD-1F40-4DB7-B4C1-4887CB49335C}" presName="picture" presStyleLbl="bgImgPlace1" presStyleIdx="2" presStyleCnt="4" custScaleX="163741" custScaleY="168267" custLinFactY="-56800" custLinFactNeighborX="-8101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432CB93B-FBDE-4EA4-BBBC-56970A981114}" type="pres">
      <dgm:prSet presAssocID="{096171DD-1F40-4DB7-B4C1-4887CB49335C}" presName="parent3" presStyleLbl="trBgShp" presStyleIdx="1" presStyleCnt="3" custScaleX="163242" custScaleY="224241" custLinFactX="74743" custLinFactY="-424992" custLinFactNeighborX="100000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796B4-74AA-489A-8651-5C44D7F27B87}" type="pres">
      <dgm:prSet presAssocID="{CF47D68E-51CD-4FB6-88FA-00BD322499AF}" presName="picture4" presStyleCnt="0"/>
      <dgm:spPr/>
    </dgm:pt>
    <dgm:pt modelId="{7DDFAB67-E5FA-473B-9229-578E47F8DEB1}" type="pres">
      <dgm:prSet presAssocID="{CF47D68E-51CD-4FB6-88FA-00BD322499AF}" presName="picture" presStyleLbl="bgImgPlace1" presStyleIdx="3" presStyleCnt="4" custScaleX="163741" custScaleY="168267" custLinFactY="-100000" custLinFactNeighborX="83956" custLinFactNeighborY="-17038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0432FC7-0FDA-4233-A7E5-986F27AF3D31}" type="pres">
      <dgm:prSet presAssocID="{CF47D68E-51CD-4FB6-88FA-00BD322499AF}" presName="parent4" presStyleLbl="trBgShp" presStyleIdx="2" presStyleCnt="3" custScaleX="161739" custScaleY="491826" custLinFactX="-12587" custLinFactY="-159094" custLinFactNeighborX="-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DB799-249A-48BC-A39C-F41468B3AEDD}" type="presOf" srcId="{2537ED62-C585-4384-BD60-2A7D5462AC14}" destId="{0FD8FC4D-7002-44D2-BE26-CF3208193B42}" srcOrd="0" destOrd="0" presId="urn:microsoft.com/office/officeart/2011/layout/ThemePictureGrid"/>
    <dgm:cxn modelId="{34FC2BE3-8A1D-4A60-83B6-8FD243236A27}" type="presOf" srcId="{096171DD-1F40-4DB7-B4C1-4887CB49335C}" destId="{432CB93B-FBDE-4EA4-BBBC-56970A981114}" srcOrd="0" destOrd="0" presId="urn:microsoft.com/office/officeart/2011/layout/ThemePictureGrid"/>
    <dgm:cxn modelId="{84573F41-ACE3-41A4-95BD-2DE5E10673C7}" type="presOf" srcId="{EBD15788-7266-4733-BC7F-64D5C3F25F60}" destId="{D73C6CFC-82DC-42EC-9F15-2F1365B83472}" srcOrd="0" destOrd="0" presId="urn:microsoft.com/office/officeart/2011/layout/ThemePictureGrid"/>
    <dgm:cxn modelId="{38D383AD-9C02-465A-BCB0-0FC699AD38A3}" type="presOf" srcId="{BE77EFE0-18E6-4134-9746-B969ACC9892F}" destId="{DFBBACBE-45C2-4011-BE8B-DB80DADB3B1C}" srcOrd="0" destOrd="0" presId="urn:microsoft.com/office/officeart/2011/layout/ThemePictureGrid"/>
    <dgm:cxn modelId="{01E61077-7A60-4877-8E88-67724DB740AF}" srcId="{EBD15788-7266-4733-BC7F-64D5C3F25F60}" destId="{BE77EFE0-18E6-4134-9746-B969ACC9892F}" srcOrd="0" destOrd="0" parTransId="{A08F9FAC-F46F-4857-AA52-A2B906F9616E}" sibTransId="{338BA966-EF6C-414D-B1BE-B67867B0B949}"/>
    <dgm:cxn modelId="{04B7D95C-AEEF-4F02-AF6F-E3AF43FF3D0D}" srcId="{EBD15788-7266-4733-BC7F-64D5C3F25F60}" destId="{CF47D68E-51CD-4FB6-88FA-00BD322499AF}" srcOrd="3" destOrd="0" parTransId="{FBF1E111-5876-4017-A511-E34665F7F806}" sibTransId="{487272E0-2207-441D-82E4-A266BD6D4DB7}"/>
    <dgm:cxn modelId="{BE6D434A-0C4C-45BD-AB18-12BD25C7DD42}" srcId="{EBD15788-7266-4733-BC7F-64D5C3F25F60}" destId="{096171DD-1F40-4DB7-B4C1-4887CB49335C}" srcOrd="2" destOrd="0" parTransId="{B0A1E622-B6CC-4BE6-9B38-4F181CCBD4A2}" sibTransId="{85D666FC-7F8F-458B-8DC6-AAF59E5DB1FD}"/>
    <dgm:cxn modelId="{855269C1-EB6F-4384-9507-680B271CB200}" srcId="{EBD15788-7266-4733-BC7F-64D5C3F25F60}" destId="{2537ED62-C585-4384-BD60-2A7D5462AC14}" srcOrd="1" destOrd="0" parTransId="{9EB86CF7-E2E4-43C9-9018-5D31697EFFA5}" sibTransId="{71E1B01B-3619-4FAC-B10D-BB4D3D0F3697}"/>
    <dgm:cxn modelId="{DA3C5C27-28E6-46E2-922C-47D6FA9C20AA}" type="presOf" srcId="{CF47D68E-51CD-4FB6-88FA-00BD322499AF}" destId="{60432FC7-0FDA-4233-A7E5-986F27AF3D31}" srcOrd="0" destOrd="0" presId="urn:microsoft.com/office/officeart/2011/layout/ThemePictureGrid"/>
    <dgm:cxn modelId="{9070FD95-22BC-4414-814F-1EED6FAA167C}" type="presParOf" srcId="{D73C6CFC-82DC-42EC-9F15-2F1365B83472}" destId="{2C9790C5-6A59-4EB6-92A9-2A2E5DAA9A16}" srcOrd="0" destOrd="0" presId="urn:microsoft.com/office/officeart/2011/layout/ThemePictureGrid"/>
    <dgm:cxn modelId="{77C60741-F1AF-4E90-A79B-B77F193877E1}" type="presParOf" srcId="{2C9790C5-6A59-4EB6-92A9-2A2E5DAA9A16}" destId="{C6119FC7-21A6-4636-86D6-2666D0F3082E}" srcOrd="0" destOrd="0" presId="urn:microsoft.com/office/officeart/2011/layout/ThemePictureGrid"/>
    <dgm:cxn modelId="{208C2931-1CEC-4CBF-B81F-9A5B6B2A47C7}" type="presParOf" srcId="{D73C6CFC-82DC-42EC-9F15-2F1365B83472}" destId="{494C87DA-86C5-4A6D-8AEF-492B95C42EC7}" srcOrd="1" destOrd="0" presId="urn:microsoft.com/office/officeart/2011/layout/ThemePictureGrid"/>
    <dgm:cxn modelId="{AC6BF95D-32BB-4DC7-AAF7-B1DBFE129399}" type="presParOf" srcId="{D73C6CFC-82DC-42EC-9F15-2F1365B83472}" destId="{DFBBACBE-45C2-4011-BE8B-DB80DADB3B1C}" srcOrd="2" destOrd="0" presId="urn:microsoft.com/office/officeart/2011/layout/ThemePictureGrid"/>
    <dgm:cxn modelId="{B1898D62-780A-4419-9C13-6699DC52CB59}" type="presParOf" srcId="{D73C6CFC-82DC-42EC-9F15-2F1365B83472}" destId="{0D4575BA-EFEB-4972-BAC3-88E9117BEBF3}" srcOrd="3" destOrd="0" presId="urn:microsoft.com/office/officeart/2011/layout/ThemePictureGrid"/>
    <dgm:cxn modelId="{8D9BF06D-90DE-4504-9386-A426F41CA55C}" type="presParOf" srcId="{0D4575BA-EFEB-4972-BAC3-88E9117BEBF3}" destId="{FFF338F1-F050-497A-9B22-F5839866737A}" srcOrd="0" destOrd="0" presId="urn:microsoft.com/office/officeart/2011/layout/ThemePictureGrid"/>
    <dgm:cxn modelId="{CEB5BA55-8FD6-40E5-BFB2-F2131F31BF9F}" type="presParOf" srcId="{D73C6CFC-82DC-42EC-9F15-2F1365B83472}" destId="{0FD8FC4D-7002-44D2-BE26-CF3208193B42}" srcOrd="4" destOrd="0" presId="urn:microsoft.com/office/officeart/2011/layout/ThemePictureGrid"/>
    <dgm:cxn modelId="{7784EC08-B739-4FB0-8848-042C0772B565}" type="presParOf" srcId="{D73C6CFC-82DC-42EC-9F15-2F1365B83472}" destId="{86678DAF-3E68-41FC-9E67-E655CDD598C7}" srcOrd="5" destOrd="0" presId="urn:microsoft.com/office/officeart/2011/layout/ThemePictureGrid"/>
    <dgm:cxn modelId="{A0E2ABA7-3767-416C-863C-77061ACA6B54}" type="presParOf" srcId="{86678DAF-3E68-41FC-9E67-E655CDD598C7}" destId="{C605FE50-4DC8-4E51-862C-59C2EEA77A32}" srcOrd="0" destOrd="0" presId="urn:microsoft.com/office/officeart/2011/layout/ThemePictureGrid"/>
    <dgm:cxn modelId="{DADA8D74-B8E8-4A7E-8B25-D9AC887C4369}" type="presParOf" srcId="{D73C6CFC-82DC-42EC-9F15-2F1365B83472}" destId="{432CB93B-FBDE-4EA4-BBBC-56970A981114}" srcOrd="6" destOrd="0" presId="urn:microsoft.com/office/officeart/2011/layout/ThemePictureGrid"/>
    <dgm:cxn modelId="{FFF75980-14A6-46CA-8E49-BE1B1BE34A82}" type="presParOf" srcId="{D73C6CFC-82DC-42EC-9F15-2F1365B83472}" destId="{C83796B4-74AA-489A-8651-5C44D7F27B87}" srcOrd="7" destOrd="0" presId="urn:microsoft.com/office/officeart/2011/layout/ThemePictureGrid"/>
    <dgm:cxn modelId="{6695665E-A60E-4E4C-8F48-3B51CCDDA1A9}" type="presParOf" srcId="{C83796B4-74AA-489A-8651-5C44D7F27B87}" destId="{7DDFAB67-E5FA-473B-9229-578E47F8DEB1}" srcOrd="0" destOrd="0" presId="urn:microsoft.com/office/officeart/2011/layout/ThemePictureGrid"/>
    <dgm:cxn modelId="{C70F5E14-DF60-42C4-98ED-58596F277A9E}" type="presParOf" srcId="{D73C6CFC-82DC-42EC-9F15-2F1365B83472}" destId="{60432FC7-0FDA-4233-A7E5-986F27AF3D31}" srcOrd="8" destOrd="0" presId="urn:microsoft.com/office/officeart/2011/layout/ThemePictureGri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0702E-82D7-4AE8-9843-0B39EAE8FF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886E0D-167A-4543-B5E3-F22D047415CF}">
      <dgm:prSet custT="1"/>
      <dgm:spPr/>
      <dgm:t>
        <a:bodyPr/>
        <a:lstStyle/>
        <a:p>
          <a:pPr marL="11430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b="1" dirty="0" smtClean="0">
              <a:solidFill>
                <a:srgbClr val="002060"/>
              </a:solidFill>
            </a:rPr>
            <a:t>Основные методологические и организационные положения </a:t>
          </a:r>
          <a:r>
            <a:rPr lang="ru-RU" sz="1600" dirty="0" smtClean="0">
              <a:solidFill>
                <a:srgbClr val="002060"/>
              </a:solidFill>
            </a:rPr>
            <a:t>по сплошному федеральному статистическому наблюдению за деятельностью субъектов малого и среднего предпринимательства за 2020 год </a:t>
          </a:r>
          <a:r>
            <a:rPr lang="ru-RU" sz="1600" i="1" dirty="0" smtClean="0">
              <a:solidFill>
                <a:srgbClr val="002060"/>
              </a:solidFill>
            </a:rPr>
            <a:t>(приказ Росстата от 28 августа 2020г. №496);</a:t>
          </a:r>
          <a:endParaRPr lang="ru-RU" sz="1600" i="1" dirty="0">
            <a:solidFill>
              <a:srgbClr val="002060"/>
            </a:solidFill>
          </a:endParaRPr>
        </a:p>
      </dgm:t>
    </dgm:pt>
    <dgm:pt modelId="{84F9E789-C86E-423C-A9E9-83325D9FD7B1}" type="parTrans" cxnId="{D386A573-A971-4E69-8993-744048E84036}">
      <dgm:prSet/>
      <dgm:spPr/>
      <dgm:t>
        <a:bodyPr/>
        <a:lstStyle/>
        <a:p>
          <a:endParaRPr lang="ru-RU"/>
        </a:p>
      </dgm:t>
    </dgm:pt>
    <dgm:pt modelId="{73B17FE6-3F7D-4E21-9AC7-8A5B2B31D445}" type="sibTrans" cxnId="{D386A573-A971-4E69-8993-744048E84036}">
      <dgm:prSet/>
      <dgm:spPr/>
      <dgm:t>
        <a:bodyPr/>
        <a:lstStyle/>
        <a:p>
          <a:endParaRPr lang="ru-RU"/>
        </a:p>
      </dgm:t>
    </dgm:pt>
    <dgm:pt modelId="{0507AB0B-A5C4-4268-A1BF-AD483972B703}">
      <dgm:prSet custT="1"/>
      <dgm:spPr/>
      <dgm:t>
        <a:bodyPr/>
        <a:lstStyle/>
        <a:p>
          <a:pPr marL="11430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b="1" i="0" dirty="0" smtClean="0">
              <a:solidFill>
                <a:srgbClr val="002060"/>
              </a:solidFill>
            </a:rPr>
            <a:t>Календарный план </a:t>
          </a:r>
          <a:r>
            <a:rPr lang="ru-RU" sz="1600" i="0" dirty="0" smtClean="0">
              <a:solidFill>
                <a:srgbClr val="002060"/>
              </a:solidFill>
            </a:rPr>
            <a:t>мероприятий на 2020-2022 годы по подготовке и проведению сплошного федерального статистического наблюдения за деятельностью субъектов малого и среднего предпринимательства, автоматизированной обработке, подведению итогов и их официальной публикации </a:t>
          </a:r>
          <a:r>
            <a:rPr lang="ru-RU" sz="1600" i="1" dirty="0" smtClean="0">
              <a:solidFill>
                <a:srgbClr val="002060"/>
              </a:solidFill>
            </a:rPr>
            <a:t>(приказ Росстата от 6 июля 2020г. № 360);</a:t>
          </a:r>
          <a:endParaRPr lang="ru-RU" sz="1600" i="0" dirty="0">
            <a:solidFill>
              <a:srgbClr val="002060"/>
            </a:solidFill>
          </a:endParaRPr>
        </a:p>
      </dgm:t>
    </dgm:pt>
    <dgm:pt modelId="{BA0E0E9D-20DE-4EDE-AEB5-DEE328D5DB80}" type="parTrans" cxnId="{30BEF5C7-CC14-4144-B9B1-F8CADE99204B}">
      <dgm:prSet/>
      <dgm:spPr/>
      <dgm:t>
        <a:bodyPr/>
        <a:lstStyle/>
        <a:p>
          <a:endParaRPr lang="ru-RU"/>
        </a:p>
      </dgm:t>
    </dgm:pt>
    <dgm:pt modelId="{9269CFD9-4858-40B1-A022-09C2AC933EF5}" type="sibTrans" cxnId="{30BEF5C7-CC14-4144-B9B1-F8CADE99204B}">
      <dgm:prSet/>
      <dgm:spPr/>
      <dgm:t>
        <a:bodyPr/>
        <a:lstStyle/>
        <a:p>
          <a:endParaRPr lang="ru-RU"/>
        </a:p>
      </dgm:t>
    </dgm:pt>
    <dgm:pt modelId="{3232272C-19F1-4701-89F0-EA0D0D8F29AF}">
      <dgm:prSet custT="1"/>
      <dgm:spPr/>
      <dgm:t>
        <a:bodyPr/>
        <a:lstStyle/>
        <a:p>
          <a:pPr marL="11430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b="1" i="0" dirty="0" smtClean="0">
              <a:solidFill>
                <a:srgbClr val="002060"/>
              </a:solidFill>
            </a:rPr>
            <a:t>Информационно-разъяснительная работа: </a:t>
          </a:r>
          <a:endParaRPr lang="ru-RU" sz="1600" b="1" i="0" dirty="0">
            <a:solidFill>
              <a:srgbClr val="002060"/>
            </a:solidFill>
          </a:endParaRPr>
        </a:p>
      </dgm:t>
    </dgm:pt>
    <dgm:pt modelId="{B241F20B-77D7-4016-91A6-3F9A40D739F6}" type="parTrans" cxnId="{05F4DE42-B49B-4959-A58B-2FC80CE4B537}">
      <dgm:prSet/>
      <dgm:spPr/>
      <dgm:t>
        <a:bodyPr/>
        <a:lstStyle/>
        <a:p>
          <a:endParaRPr lang="ru-RU"/>
        </a:p>
      </dgm:t>
    </dgm:pt>
    <dgm:pt modelId="{521B0145-3E30-4851-BDF7-BFD9A5D69020}" type="sibTrans" cxnId="{05F4DE42-B49B-4959-A58B-2FC80CE4B537}">
      <dgm:prSet/>
      <dgm:spPr/>
      <dgm:t>
        <a:bodyPr/>
        <a:lstStyle/>
        <a:p>
          <a:endParaRPr lang="ru-RU"/>
        </a:p>
      </dgm:t>
    </dgm:pt>
    <dgm:pt modelId="{3F4E7A3E-DAA1-4E83-84E0-ECFAE5B0A97A}">
      <dgm:prSet custT="1"/>
      <dgm:spPr/>
      <dgm:t>
        <a:bodyPr/>
        <a:lstStyle/>
        <a:p>
          <a:pPr marL="36000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b="0" i="0" dirty="0" smtClean="0">
              <a:solidFill>
                <a:srgbClr val="002060"/>
              </a:solidFill>
            </a:rPr>
            <a:t>обращения к малому бизнесу, включая материалы для социальных сетей,</a:t>
          </a:r>
          <a:endParaRPr lang="ru-RU" sz="1600" b="0" i="0" dirty="0">
            <a:solidFill>
              <a:srgbClr val="002060"/>
            </a:solidFill>
          </a:endParaRPr>
        </a:p>
      </dgm:t>
    </dgm:pt>
    <dgm:pt modelId="{9B59BA73-839A-43DE-8DF9-4B5B4DBF4E3E}" type="parTrans" cxnId="{69E499E1-FAD7-4065-A752-073FEADB4696}">
      <dgm:prSet/>
      <dgm:spPr/>
      <dgm:t>
        <a:bodyPr/>
        <a:lstStyle/>
        <a:p>
          <a:endParaRPr lang="ru-RU"/>
        </a:p>
      </dgm:t>
    </dgm:pt>
    <dgm:pt modelId="{5EB50123-DC6B-4E18-A1D3-6FAB773DE891}" type="sibTrans" cxnId="{69E499E1-FAD7-4065-A752-073FEADB4696}">
      <dgm:prSet/>
      <dgm:spPr/>
      <dgm:t>
        <a:bodyPr/>
        <a:lstStyle/>
        <a:p>
          <a:endParaRPr lang="ru-RU"/>
        </a:p>
      </dgm:t>
    </dgm:pt>
    <dgm:pt modelId="{05AD5565-3B95-4EF0-BB03-5EBA0718BD1C}">
      <dgm:prSet custT="1"/>
      <dgm:spPr/>
      <dgm:t>
        <a:bodyPr/>
        <a:lstStyle/>
        <a:p>
          <a:pPr marL="36000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b="0" i="0" dirty="0" smtClean="0">
              <a:solidFill>
                <a:srgbClr val="002060"/>
              </a:solidFill>
            </a:rPr>
            <a:t>информационные плакаты, аудио и видеоролики,</a:t>
          </a:r>
          <a:endParaRPr lang="ru-RU" sz="1600" b="0" i="0" dirty="0">
            <a:solidFill>
              <a:srgbClr val="002060"/>
            </a:solidFill>
          </a:endParaRPr>
        </a:p>
      </dgm:t>
    </dgm:pt>
    <dgm:pt modelId="{41249055-FE52-45AB-A030-7BEFD9DB494D}" type="parTrans" cxnId="{18B8E08B-D967-4D46-B901-DC46DF93CC1A}">
      <dgm:prSet/>
      <dgm:spPr/>
      <dgm:t>
        <a:bodyPr/>
        <a:lstStyle/>
        <a:p>
          <a:endParaRPr lang="ru-RU"/>
        </a:p>
      </dgm:t>
    </dgm:pt>
    <dgm:pt modelId="{8B034B17-6B50-40CC-8E13-0655655FF95B}" type="sibTrans" cxnId="{18B8E08B-D967-4D46-B901-DC46DF93CC1A}">
      <dgm:prSet/>
      <dgm:spPr/>
      <dgm:t>
        <a:bodyPr/>
        <a:lstStyle/>
        <a:p>
          <a:endParaRPr lang="ru-RU"/>
        </a:p>
      </dgm:t>
    </dgm:pt>
    <dgm:pt modelId="{A9221549-1A9A-439C-8CA4-9DEE2CF75E1E}">
      <dgm:prSet custT="1"/>
      <dgm:spPr/>
      <dgm:t>
        <a:bodyPr/>
        <a:lstStyle/>
        <a:p>
          <a:pPr marL="36000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b="0" i="0" dirty="0" smtClean="0">
              <a:solidFill>
                <a:srgbClr val="002060"/>
              </a:solidFill>
            </a:rPr>
            <a:t>Обращения о содействии в проведении Сплошного наблюдения в МЭР России, АО «Корпорация МСП», ФНС России, операторам электронного документооборота (Тензор, Астрал, СКБ Контур и др.)</a:t>
          </a:r>
          <a:endParaRPr lang="ru-RU" sz="1600" b="0" i="0" dirty="0">
            <a:solidFill>
              <a:srgbClr val="002060"/>
            </a:solidFill>
          </a:endParaRPr>
        </a:p>
      </dgm:t>
    </dgm:pt>
    <dgm:pt modelId="{D39BAA88-1F0A-4C1C-8510-C264F003FDF0}" type="parTrans" cxnId="{2AF34CF3-A580-47EB-AE60-20A41CA90667}">
      <dgm:prSet/>
      <dgm:spPr/>
      <dgm:t>
        <a:bodyPr/>
        <a:lstStyle/>
        <a:p>
          <a:endParaRPr lang="ru-RU"/>
        </a:p>
      </dgm:t>
    </dgm:pt>
    <dgm:pt modelId="{69E73B8B-7A73-4559-97CC-4BAC1A21C1F1}" type="sibTrans" cxnId="{2AF34CF3-A580-47EB-AE60-20A41CA90667}">
      <dgm:prSet/>
      <dgm:spPr/>
      <dgm:t>
        <a:bodyPr/>
        <a:lstStyle/>
        <a:p>
          <a:endParaRPr lang="ru-RU"/>
        </a:p>
      </dgm:t>
    </dgm:pt>
    <dgm:pt modelId="{66DC304B-4213-442D-AEB6-6C643C3293AA}">
      <dgm:prSet phldrT="[Текст]" custT="1"/>
      <dgm:spPr/>
      <dgm:t>
        <a:bodyPr/>
        <a:lstStyle/>
        <a:p>
          <a:r>
            <a:rPr lang="ru-RU" sz="2800" b="1" dirty="0" smtClean="0"/>
            <a:t>Федеральный уровень</a:t>
          </a:r>
          <a:endParaRPr lang="ru-RU" sz="2800" b="1" dirty="0"/>
        </a:p>
      </dgm:t>
    </dgm:pt>
    <dgm:pt modelId="{E3C7BC2B-F446-4831-991E-4B9A58B799AC}" type="sibTrans" cxnId="{A03DE4A6-A5D4-4B66-A8A6-27785E7C2F44}">
      <dgm:prSet/>
      <dgm:spPr/>
      <dgm:t>
        <a:bodyPr/>
        <a:lstStyle/>
        <a:p>
          <a:endParaRPr lang="ru-RU"/>
        </a:p>
      </dgm:t>
    </dgm:pt>
    <dgm:pt modelId="{20B793DC-82A5-4155-A7C8-58700701B7D8}" type="parTrans" cxnId="{A03DE4A6-A5D4-4B66-A8A6-27785E7C2F44}">
      <dgm:prSet/>
      <dgm:spPr/>
      <dgm:t>
        <a:bodyPr/>
        <a:lstStyle/>
        <a:p>
          <a:endParaRPr lang="ru-RU"/>
        </a:p>
      </dgm:t>
    </dgm:pt>
    <dgm:pt modelId="{C49533CB-F4BB-41DA-836C-8F10BE41CAE5}" type="pres">
      <dgm:prSet presAssocID="{14F0702E-82D7-4AE8-9843-0B39EAE8FF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8EF77-8720-46E6-9048-B3847F9BD5D6}" type="pres">
      <dgm:prSet presAssocID="{66DC304B-4213-442D-AEB6-6C643C3293AA}" presName="parentLin" presStyleCnt="0"/>
      <dgm:spPr/>
    </dgm:pt>
    <dgm:pt modelId="{E14E3DCA-DBA9-49F1-AC4E-A666C0914756}" type="pres">
      <dgm:prSet presAssocID="{66DC304B-4213-442D-AEB6-6C643C3293A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AD6939D-9DC8-4562-9E3A-085122862AFA}" type="pres">
      <dgm:prSet presAssocID="{66DC304B-4213-442D-AEB6-6C643C3293AA}" presName="parentText" presStyleLbl="node1" presStyleIdx="0" presStyleCnt="1" custScaleY="34007" custLinFactNeighborX="1114" custLinFactNeighborY="-10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71325-6988-427D-92A2-AEDD6A3F1FA7}" type="pres">
      <dgm:prSet presAssocID="{66DC304B-4213-442D-AEB6-6C643C3293AA}" presName="negativeSpace" presStyleCnt="0"/>
      <dgm:spPr/>
    </dgm:pt>
    <dgm:pt modelId="{CEDD29F4-C474-4815-9A77-FBAD05C946E3}" type="pres">
      <dgm:prSet presAssocID="{66DC304B-4213-442D-AEB6-6C643C3293AA}" presName="childText" presStyleLbl="conFgAcc1" presStyleIdx="0" presStyleCnt="1" custScaleY="108327" custLinFactNeighborX="0" custLinFactNeighborY="-17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6B866-F69E-40D8-81FD-16162947E015}" type="presOf" srcId="{01886E0D-167A-4543-B5E3-F22D047415CF}" destId="{CEDD29F4-C474-4815-9A77-FBAD05C946E3}" srcOrd="0" destOrd="0" presId="urn:microsoft.com/office/officeart/2005/8/layout/list1"/>
    <dgm:cxn modelId="{7AD465C3-9E5B-49BF-BD53-EAA59BD817EC}" type="presOf" srcId="{3F4E7A3E-DAA1-4E83-84E0-ECFAE5B0A97A}" destId="{CEDD29F4-C474-4815-9A77-FBAD05C946E3}" srcOrd="0" destOrd="3" presId="urn:microsoft.com/office/officeart/2005/8/layout/list1"/>
    <dgm:cxn modelId="{8C05F37B-B7A2-4D67-B7F9-6F8AE15E1CE3}" type="presOf" srcId="{0507AB0B-A5C4-4268-A1BF-AD483972B703}" destId="{CEDD29F4-C474-4815-9A77-FBAD05C946E3}" srcOrd="0" destOrd="1" presId="urn:microsoft.com/office/officeart/2005/8/layout/list1"/>
    <dgm:cxn modelId="{B3D6F447-3EEE-47BF-8C1A-3EBC228F2043}" type="presOf" srcId="{66DC304B-4213-442D-AEB6-6C643C3293AA}" destId="{CAD6939D-9DC8-4562-9E3A-085122862AFA}" srcOrd="1" destOrd="0" presId="urn:microsoft.com/office/officeart/2005/8/layout/list1"/>
    <dgm:cxn modelId="{A03DE4A6-A5D4-4B66-A8A6-27785E7C2F44}" srcId="{14F0702E-82D7-4AE8-9843-0B39EAE8FF22}" destId="{66DC304B-4213-442D-AEB6-6C643C3293AA}" srcOrd="0" destOrd="0" parTransId="{20B793DC-82A5-4155-A7C8-58700701B7D8}" sibTransId="{E3C7BC2B-F446-4831-991E-4B9A58B799AC}"/>
    <dgm:cxn modelId="{18B8E08B-D967-4D46-B901-DC46DF93CC1A}" srcId="{66DC304B-4213-442D-AEB6-6C643C3293AA}" destId="{05AD5565-3B95-4EF0-BB03-5EBA0718BD1C}" srcOrd="4" destOrd="0" parTransId="{41249055-FE52-45AB-A030-7BEFD9DB494D}" sibTransId="{8B034B17-6B50-40CC-8E13-0655655FF95B}"/>
    <dgm:cxn modelId="{69E499E1-FAD7-4065-A752-073FEADB4696}" srcId="{66DC304B-4213-442D-AEB6-6C643C3293AA}" destId="{3F4E7A3E-DAA1-4E83-84E0-ECFAE5B0A97A}" srcOrd="3" destOrd="0" parTransId="{9B59BA73-839A-43DE-8DF9-4B5B4DBF4E3E}" sibTransId="{5EB50123-DC6B-4E18-A1D3-6FAB773DE891}"/>
    <dgm:cxn modelId="{68865F12-B97A-4702-86B5-5564190E5DB0}" type="presOf" srcId="{66DC304B-4213-442D-AEB6-6C643C3293AA}" destId="{E14E3DCA-DBA9-49F1-AC4E-A666C0914756}" srcOrd="0" destOrd="0" presId="urn:microsoft.com/office/officeart/2005/8/layout/list1"/>
    <dgm:cxn modelId="{620CF704-CE70-4BDB-B053-6F1E5B2C178B}" type="presOf" srcId="{05AD5565-3B95-4EF0-BB03-5EBA0718BD1C}" destId="{CEDD29F4-C474-4815-9A77-FBAD05C946E3}" srcOrd="0" destOrd="4" presId="urn:microsoft.com/office/officeart/2005/8/layout/list1"/>
    <dgm:cxn modelId="{30BEF5C7-CC14-4144-B9B1-F8CADE99204B}" srcId="{66DC304B-4213-442D-AEB6-6C643C3293AA}" destId="{0507AB0B-A5C4-4268-A1BF-AD483972B703}" srcOrd="1" destOrd="0" parTransId="{BA0E0E9D-20DE-4EDE-AEB5-DEE328D5DB80}" sibTransId="{9269CFD9-4858-40B1-A022-09C2AC933EF5}"/>
    <dgm:cxn modelId="{D386A573-A971-4E69-8993-744048E84036}" srcId="{66DC304B-4213-442D-AEB6-6C643C3293AA}" destId="{01886E0D-167A-4543-B5E3-F22D047415CF}" srcOrd="0" destOrd="0" parTransId="{84F9E789-C86E-423C-A9E9-83325D9FD7B1}" sibTransId="{73B17FE6-3F7D-4E21-9AC7-8A5B2B31D445}"/>
    <dgm:cxn modelId="{93E3567D-7EEC-4313-AC82-3EEA83111483}" type="presOf" srcId="{A9221549-1A9A-439C-8CA4-9DEE2CF75E1E}" destId="{CEDD29F4-C474-4815-9A77-FBAD05C946E3}" srcOrd="0" destOrd="5" presId="urn:microsoft.com/office/officeart/2005/8/layout/list1"/>
    <dgm:cxn modelId="{2B9584F0-607A-4E37-BAD6-F4F06F7D9F63}" type="presOf" srcId="{3232272C-19F1-4701-89F0-EA0D0D8F29AF}" destId="{CEDD29F4-C474-4815-9A77-FBAD05C946E3}" srcOrd="0" destOrd="2" presId="urn:microsoft.com/office/officeart/2005/8/layout/list1"/>
    <dgm:cxn modelId="{808D9135-EA73-4483-AC67-3738A9BF0DFA}" type="presOf" srcId="{14F0702E-82D7-4AE8-9843-0B39EAE8FF22}" destId="{C49533CB-F4BB-41DA-836C-8F10BE41CAE5}" srcOrd="0" destOrd="0" presId="urn:microsoft.com/office/officeart/2005/8/layout/list1"/>
    <dgm:cxn modelId="{2AF34CF3-A580-47EB-AE60-20A41CA90667}" srcId="{66DC304B-4213-442D-AEB6-6C643C3293AA}" destId="{A9221549-1A9A-439C-8CA4-9DEE2CF75E1E}" srcOrd="5" destOrd="0" parTransId="{D39BAA88-1F0A-4C1C-8510-C264F003FDF0}" sibTransId="{69E73B8B-7A73-4559-97CC-4BAC1A21C1F1}"/>
    <dgm:cxn modelId="{05F4DE42-B49B-4959-A58B-2FC80CE4B537}" srcId="{66DC304B-4213-442D-AEB6-6C643C3293AA}" destId="{3232272C-19F1-4701-89F0-EA0D0D8F29AF}" srcOrd="2" destOrd="0" parTransId="{B241F20B-77D7-4016-91A6-3F9A40D739F6}" sibTransId="{521B0145-3E30-4851-BDF7-BFD9A5D69020}"/>
    <dgm:cxn modelId="{913E0553-EC67-4079-B038-7A9622969B94}" type="presParOf" srcId="{C49533CB-F4BB-41DA-836C-8F10BE41CAE5}" destId="{39B8EF77-8720-46E6-9048-B3847F9BD5D6}" srcOrd="0" destOrd="0" presId="urn:microsoft.com/office/officeart/2005/8/layout/list1"/>
    <dgm:cxn modelId="{92855CD1-2010-4153-A707-58A05B45D9D8}" type="presParOf" srcId="{39B8EF77-8720-46E6-9048-B3847F9BD5D6}" destId="{E14E3DCA-DBA9-49F1-AC4E-A666C0914756}" srcOrd="0" destOrd="0" presId="urn:microsoft.com/office/officeart/2005/8/layout/list1"/>
    <dgm:cxn modelId="{E6FD92D4-BB7A-4DFE-BB12-2620E2E6C2AC}" type="presParOf" srcId="{39B8EF77-8720-46E6-9048-B3847F9BD5D6}" destId="{CAD6939D-9DC8-4562-9E3A-085122862AFA}" srcOrd="1" destOrd="0" presId="urn:microsoft.com/office/officeart/2005/8/layout/list1"/>
    <dgm:cxn modelId="{7697601E-99D1-4BF2-A81B-C9E459A0D319}" type="presParOf" srcId="{C49533CB-F4BB-41DA-836C-8F10BE41CAE5}" destId="{84C71325-6988-427D-92A2-AEDD6A3F1FA7}" srcOrd="1" destOrd="0" presId="urn:microsoft.com/office/officeart/2005/8/layout/list1"/>
    <dgm:cxn modelId="{80DFF33A-2E0C-4109-9DA9-0189A11395B4}" type="presParOf" srcId="{C49533CB-F4BB-41DA-836C-8F10BE41CAE5}" destId="{CEDD29F4-C474-4815-9A77-FBAD05C946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50C2B-56D9-4EFA-A78E-9E7EECAD00E9}">
      <dsp:nvSpPr>
        <dsp:cNvPr id="0" name=""/>
        <dsp:cNvSpPr/>
      </dsp:nvSpPr>
      <dsp:spPr>
        <a:xfrm>
          <a:off x="0" y="56933"/>
          <a:ext cx="10831553" cy="736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Федеральные законы</a:t>
          </a:r>
          <a:endParaRPr lang="ru-RU" sz="2800" kern="1200" dirty="0"/>
        </a:p>
      </dsp:txBody>
      <dsp:txXfrm>
        <a:off x="35964" y="92897"/>
        <a:ext cx="10759625" cy="664807"/>
      </dsp:txXfrm>
    </dsp:sp>
    <dsp:sp modelId="{8FE320CD-EF16-4D7E-B32B-8F126F9E5F2F}">
      <dsp:nvSpPr>
        <dsp:cNvPr id="0" name=""/>
        <dsp:cNvSpPr/>
      </dsp:nvSpPr>
      <dsp:spPr>
        <a:xfrm>
          <a:off x="0" y="1097320"/>
          <a:ext cx="10831553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90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От 24 июля 2007г. </a:t>
          </a:r>
          <a:r>
            <a:rPr lang="ru-RU" sz="1400" b="1" kern="1200" dirty="0" smtClean="0">
              <a:solidFill>
                <a:srgbClr val="002060"/>
              </a:solidFill>
            </a:rPr>
            <a:t>№ 209-ФЗ </a:t>
          </a:r>
          <a:r>
            <a:rPr lang="ru-RU" sz="1400" kern="1200" dirty="0" smtClean="0">
              <a:solidFill>
                <a:srgbClr val="002060"/>
              </a:solidFill>
            </a:rPr>
            <a:t>«О развитии малого и среднего предпринимательства в Российской Федерации»;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От 29 ноября 2007г. </a:t>
          </a:r>
          <a:r>
            <a:rPr lang="ru-RU" sz="1400" b="1" kern="1200" dirty="0" smtClean="0">
              <a:solidFill>
                <a:srgbClr val="002060"/>
              </a:solidFill>
            </a:rPr>
            <a:t>№ 282-ФЗ </a:t>
          </a:r>
          <a:r>
            <a:rPr lang="ru-RU" sz="1400" kern="1200" dirty="0" smtClean="0">
              <a:solidFill>
                <a:srgbClr val="002060"/>
              </a:solidFill>
            </a:rPr>
            <a:t>«Об официальном статистическом учете и системе государственной статистики в Российской Федерации»; 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От 27 июля 2006г. </a:t>
          </a:r>
          <a:r>
            <a:rPr lang="ru-RU" sz="1400" b="1" kern="1200" dirty="0" smtClean="0">
              <a:solidFill>
                <a:srgbClr val="002060"/>
              </a:solidFill>
            </a:rPr>
            <a:t>№ 152-ФЗ </a:t>
          </a:r>
          <a:r>
            <a:rPr lang="ru-RU" sz="1400" kern="1200" dirty="0" smtClean="0">
              <a:solidFill>
                <a:srgbClr val="002060"/>
              </a:solidFill>
            </a:rPr>
            <a:t>«О персональных данных»;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Кодекс Российской Федерации об административных правонарушениях от 30 декабря 2001г. </a:t>
          </a:r>
          <a:r>
            <a:rPr lang="ru-RU" sz="1400" b="1" kern="1200" dirty="0" smtClean="0">
              <a:solidFill>
                <a:srgbClr val="002060"/>
              </a:solidFill>
            </a:rPr>
            <a:t>№ 195-ФЗ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0" y="1097320"/>
        <a:ext cx="10831553" cy="1110037"/>
      </dsp:txXfrm>
    </dsp:sp>
    <dsp:sp modelId="{73AEECBF-ADE5-4B1B-9F01-9DD6F026AE18}">
      <dsp:nvSpPr>
        <dsp:cNvPr id="0" name=""/>
        <dsp:cNvSpPr/>
      </dsp:nvSpPr>
      <dsp:spPr>
        <a:xfrm>
          <a:off x="0" y="2317602"/>
          <a:ext cx="10831553" cy="736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Постановление Правительства Российской Федерации</a:t>
          </a:r>
          <a:endParaRPr lang="ru-RU" sz="2800" kern="1200" dirty="0"/>
        </a:p>
      </dsp:txBody>
      <dsp:txXfrm>
        <a:off x="35964" y="2353566"/>
        <a:ext cx="10759625" cy="664807"/>
      </dsp:txXfrm>
    </dsp:sp>
    <dsp:sp modelId="{3CA21757-DDB0-4830-A913-B062D0D33161}">
      <dsp:nvSpPr>
        <dsp:cNvPr id="0" name=""/>
        <dsp:cNvSpPr/>
      </dsp:nvSpPr>
      <dsp:spPr>
        <a:xfrm>
          <a:off x="0" y="3222619"/>
          <a:ext cx="1083155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90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От 18 августа 2008г. № 620 «Об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3222619"/>
        <a:ext cx="10831553" cy="1076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D29F4-C474-4815-9A77-FBAD05C946E3}">
      <dsp:nvSpPr>
        <dsp:cNvPr id="0" name=""/>
        <dsp:cNvSpPr/>
      </dsp:nvSpPr>
      <dsp:spPr>
        <a:xfrm>
          <a:off x="0" y="274209"/>
          <a:ext cx="10945811" cy="4359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517" tIns="1041400" rIns="849517" bIns="113792" numCol="1" spcCol="1270" anchor="t" anchorCtr="0">
          <a:noAutofit/>
        </a:bodyPr>
        <a:lstStyle/>
        <a:p>
          <a:pPr marL="11430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i="0" kern="1200" dirty="0" smtClean="0">
              <a:solidFill>
                <a:srgbClr val="002060"/>
              </a:solidFill>
            </a:rPr>
            <a:t>Сформированы, актуализированы и обогащены контактными данными перечни субъектов малого предпринимательства, подлежащих обследованию; </a:t>
          </a:r>
          <a:endParaRPr lang="ru-RU" sz="1600" i="1" kern="1200" dirty="0">
            <a:solidFill>
              <a:srgbClr val="002060"/>
            </a:solidFill>
          </a:endParaRPr>
        </a:p>
        <a:p>
          <a:pPr marL="1143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solidFill>
                <a:srgbClr val="002060"/>
              </a:solidFill>
            </a:rPr>
            <a:t>Информационно-разъяснительная работа: </a:t>
          </a:r>
          <a:endParaRPr lang="ru-RU" sz="1600" b="1" i="0" kern="1200" dirty="0">
            <a:solidFill>
              <a:srgbClr val="002060"/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</a:rPr>
            <a:t>на официальном сайте Калугастата создана рубрика «Сплошное наблюдение за деятельностью малого и среднего бизнеса,</a:t>
          </a:r>
          <a:endParaRPr lang="ru-RU" sz="1600" b="0" i="0" kern="1200" dirty="0">
            <a:solidFill>
              <a:srgbClr val="002060"/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</a:rPr>
            <a:t>подготовлены и опубликованы в областных и районных СМИ пресс-релизы «О состоянии малого предпринимательства в Калужской области», «Росстат приглашает малый бизнес принять участие в экономической переписи»,</a:t>
          </a:r>
          <a:endParaRPr lang="ru-RU" sz="1600" b="0" i="0" kern="1200" dirty="0">
            <a:solidFill>
              <a:srgbClr val="002060"/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</a:rPr>
            <a:t>респондентам направлено информационное сообщение о сплошном наблюдении с использованием ресурсов электронного документооборота и почтовой рассылкой (22 тыс. адресатов);</a:t>
          </a:r>
          <a:endParaRPr lang="ru-RU" sz="1600" b="0" i="0" kern="1200" dirty="0">
            <a:solidFill>
              <a:srgbClr val="002060"/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</a:rPr>
            <a:t>оказывается консультационная поддержка респондентам, обратившимся в органы статистики по вопросам Сплошного наблюдения на региональном и районном уровнях</a:t>
          </a:r>
          <a:endParaRPr lang="ru-RU" sz="1600" b="0" i="0" kern="1200" dirty="0">
            <a:solidFill>
              <a:srgbClr val="002060"/>
            </a:solidFill>
          </a:endParaRPr>
        </a:p>
      </dsp:txBody>
      <dsp:txXfrm>
        <a:off x="0" y="274209"/>
        <a:ext cx="10945811" cy="4359704"/>
      </dsp:txXfrm>
    </dsp:sp>
    <dsp:sp modelId="{CAD6939D-9DC8-4562-9E3A-085122862AFA}">
      <dsp:nvSpPr>
        <dsp:cNvPr id="0" name=""/>
        <dsp:cNvSpPr/>
      </dsp:nvSpPr>
      <dsp:spPr>
        <a:xfrm>
          <a:off x="553387" y="475871"/>
          <a:ext cx="7662067" cy="699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08" tIns="0" rIns="2896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Региональный уровень</a:t>
          </a:r>
          <a:endParaRPr lang="ru-RU" sz="2800" b="1" kern="1200" dirty="0"/>
        </a:p>
      </dsp:txBody>
      <dsp:txXfrm>
        <a:off x="587537" y="510021"/>
        <a:ext cx="7593767" cy="6312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266E3-7599-40E2-97FF-D023576C2784}">
      <dsp:nvSpPr>
        <dsp:cNvPr id="0" name=""/>
        <dsp:cNvSpPr/>
      </dsp:nvSpPr>
      <dsp:spPr>
        <a:xfrm>
          <a:off x="0" y="391145"/>
          <a:ext cx="8640982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6" tIns="479044" rIns="67063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Министерства экономического развития Калужской области;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УФНС по Калужской области;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Администраций муниципальных районов Калужской области;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Институтах развития и поддержки малого бизнеса;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В торговых центрах ;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391145"/>
        <a:ext cx="8640982" cy="1630125"/>
      </dsp:txXfrm>
    </dsp:sp>
    <dsp:sp modelId="{AE00DF76-8078-4450-A7FC-E91318E7602F}">
      <dsp:nvSpPr>
        <dsp:cNvPr id="0" name=""/>
        <dsp:cNvSpPr/>
      </dsp:nvSpPr>
      <dsp:spPr>
        <a:xfrm>
          <a:off x="432049" y="51665"/>
          <a:ext cx="719170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6" tIns="0" rIns="2286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Размещение информационных материалов:</a:t>
          </a:r>
          <a:endParaRPr lang="ru-RU" sz="2000" b="1" kern="1200" dirty="0"/>
        </a:p>
      </dsp:txBody>
      <dsp:txXfrm>
        <a:off x="465193" y="84809"/>
        <a:ext cx="7125419" cy="612672"/>
      </dsp:txXfrm>
    </dsp:sp>
    <dsp:sp modelId="{F6B210AE-C2FA-4138-810E-91FC99BD49A6}">
      <dsp:nvSpPr>
        <dsp:cNvPr id="0" name=""/>
        <dsp:cNvSpPr/>
      </dsp:nvSpPr>
      <dsp:spPr>
        <a:xfrm>
          <a:off x="0" y="2484950"/>
          <a:ext cx="8640982" cy="778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6" tIns="479044" rIns="67063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На региональных каналах телевидения и радиовещания;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2484950"/>
        <a:ext cx="8640982" cy="778837"/>
      </dsp:txXfrm>
    </dsp:sp>
    <dsp:sp modelId="{F9C7882B-C104-4C91-8A8D-316B67BB45FF}">
      <dsp:nvSpPr>
        <dsp:cNvPr id="0" name=""/>
        <dsp:cNvSpPr/>
      </dsp:nvSpPr>
      <dsp:spPr>
        <a:xfrm>
          <a:off x="432049" y="2145470"/>
          <a:ext cx="72604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6" tIns="0" rIns="2286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Трансляция аудио и видеороликов:</a:t>
          </a:r>
          <a:endParaRPr lang="ru-RU" sz="2000" b="1" kern="1200" dirty="0"/>
        </a:p>
      </dsp:txBody>
      <dsp:txXfrm>
        <a:off x="465193" y="2178614"/>
        <a:ext cx="7194132" cy="612672"/>
      </dsp:txXfrm>
    </dsp:sp>
    <dsp:sp modelId="{DC04ECE9-730F-4224-AAEB-E123651E84F5}">
      <dsp:nvSpPr>
        <dsp:cNvPr id="0" name=""/>
        <dsp:cNvSpPr/>
      </dsp:nvSpPr>
      <dsp:spPr>
        <a:xfrm>
          <a:off x="0" y="3727467"/>
          <a:ext cx="8640982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6" tIns="479044" rIns="67063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На совещаниях, круглых столах, других мероприятиях с участием субъектов МСП;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Через системы информирования ФНС, Почты России, ОИВ, МО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3727467"/>
        <a:ext cx="8640982" cy="978075"/>
      </dsp:txXfrm>
    </dsp:sp>
    <dsp:sp modelId="{91A1E2E6-1351-48C9-96F4-C317657391CC}">
      <dsp:nvSpPr>
        <dsp:cNvPr id="0" name=""/>
        <dsp:cNvSpPr/>
      </dsp:nvSpPr>
      <dsp:spPr>
        <a:xfrm>
          <a:off x="432049" y="3387987"/>
          <a:ext cx="729852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6" tIns="0" rIns="2286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Информирование о проведении Сплошного наблюдения МСП:</a:t>
          </a:r>
          <a:endParaRPr lang="ru-RU" sz="2000" b="1" kern="1200" dirty="0"/>
        </a:p>
      </dsp:txBody>
      <dsp:txXfrm>
        <a:off x="465193" y="3421131"/>
        <a:ext cx="7232239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CBA58-C40D-426B-807D-2D95C28CB18E}">
      <dsp:nvSpPr>
        <dsp:cNvPr id="0" name=""/>
        <dsp:cNvSpPr/>
      </dsp:nvSpPr>
      <dsp:spPr>
        <a:xfrm>
          <a:off x="5396" y="886"/>
          <a:ext cx="10820760" cy="44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«О развитии малого и среднего предпринимательства в Российской Федерации»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от 24 июля 2007г. № 209-ФЗ</a:t>
          </a:r>
          <a:endParaRPr lang="ru-RU" sz="2000" kern="1200" dirty="0"/>
        </a:p>
      </dsp:txBody>
      <dsp:txXfrm>
        <a:off x="18568" y="14058"/>
        <a:ext cx="10794416" cy="423367"/>
      </dsp:txXfrm>
    </dsp:sp>
    <dsp:sp modelId="{42BB348D-0727-4FE8-BF82-DDE5BC11E153}">
      <dsp:nvSpPr>
        <dsp:cNvPr id="0" name=""/>
        <dsp:cNvSpPr/>
      </dsp:nvSpPr>
      <dsp:spPr>
        <a:xfrm>
          <a:off x="7" y="614425"/>
          <a:ext cx="8055978" cy="263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Ст. 4</a:t>
          </a:r>
          <a:endParaRPr lang="ru-RU" sz="2000" b="1" kern="1200" dirty="0"/>
        </a:p>
      </dsp:txBody>
      <dsp:txXfrm>
        <a:off x="7735" y="622153"/>
        <a:ext cx="8040522" cy="248399"/>
      </dsp:txXfrm>
    </dsp:sp>
    <dsp:sp modelId="{2284EBA3-863B-4B0E-884F-5EB4BC0DF24D}">
      <dsp:nvSpPr>
        <dsp:cNvPr id="0" name=""/>
        <dsp:cNvSpPr/>
      </dsp:nvSpPr>
      <dsp:spPr>
        <a:xfrm>
          <a:off x="1556" y="899715"/>
          <a:ext cx="2531050" cy="1106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Коммерческие организации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bg1"/>
              </a:solidFill>
            </a:rPr>
            <a:t>(за исключением государственных и муниципальных организаций</a:t>
          </a:r>
          <a:r>
            <a:rPr lang="ru-RU" sz="1200" kern="1200" dirty="0" smtClean="0">
              <a:solidFill>
                <a:schemeClr val="bg1"/>
              </a:solidFill>
            </a:rPr>
            <a:t>)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3962" y="932121"/>
        <a:ext cx="2466238" cy="1041595"/>
      </dsp:txXfrm>
    </dsp:sp>
    <dsp:sp modelId="{CB3CFF40-16D5-465C-85D5-57F4F7D3A6A5}">
      <dsp:nvSpPr>
        <dsp:cNvPr id="0" name=""/>
        <dsp:cNvSpPr/>
      </dsp:nvSpPr>
      <dsp:spPr>
        <a:xfrm>
          <a:off x="2638910" y="899715"/>
          <a:ext cx="1735338" cy="1090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Потребительские кооперативы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670849" y="931654"/>
        <a:ext cx="1671460" cy="1026596"/>
      </dsp:txXfrm>
    </dsp:sp>
    <dsp:sp modelId="{0D4697BC-90DE-4646-81A3-35465412BD9C}">
      <dsp:nvSpPr>
        <dsp:cNvPr id="0" name=""/>
        <dsp:cNvSpPr/>
      </dsp:nvSpPr>
      <dsp:spPr>
        <a:xfrm>
          <a:off x="4480553" y="899715"/>
          <a:ext cx="1735338" cy="1090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Крестьянские (фермерские) хозяйства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512492" y="931654"/>
        <a:ext cx="1671460" cy="1026596"/>
      </dsp:txXfrm>
    </dsp:sp>
    <dsp:sp modelId="{2255F506-7775-4A96-9901-74AA9B884D37}">
      <dsp:nvSpPr>
        <dsp:cNvPr id="0" name=""/>
        <dsp:cNvSpPr/>
      </dsp:nvSpPr>
      <dsp:spPr>
        <a:xfrm>
          <a:off x="6322196" y="899715"/>
          <a:ext cx="1735338" cy="1090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Индивидуальные предприниматели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354135" y="931654"/>
        <a:ext cx="1671460" cy="1026596"/>
      </dsp:txXfrm>
    </dsp:sp>
    <dsp:sp modelId="{396E595D-A9AE-45EF-9A02-A0D76530E3DB}">
      <dsp:nvSpPr>
        <dsp:cNvPr id="0" name=""/>
        <dsp:cNvSpPr/>
      </dsp:nvSpPr>
      <dsp:spPr>
        <a:xfrm>
          <a:off x="8256525" y="614425"/>
          <a:ext cx="2531050" cy="26385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Ст. 5 </a:t>
          </a:r>
          <a:endParaRPr lang="ru-RU" sz="16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264253" y="622153"/>
        <a:ext cx="2515594" cy="248399"/>
      </dsp:txXfrm>
    </dsp:sp>
    <dsp:sp modelId="{4225A534-2076-43F0-9271-BC52F7B7D416}">
      <dsp:nvSpPr>
        <dsp:cNvPr id="0" name=""/>
        <dsp:cNvSpPr/>
      </dsp:nvSpPr>
      <dsp:spPr>
        <a:xfrm>
          <a:off x="8270142" y="899715"/>
          <a:ext cx="2531050" cy="28708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Сплошные статистические наблюдения за деятельностью субъектов малого и среднего предпринимательства проводятся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</a:t>
          </a:r>
          <a:r>
            <a:rPr lang="ru-RU" sz="1800" b="1" kern="1200" dirty="0" smtClean="0"/>
            <a:t> раз в </a:t>
          </a:r>
          <a:r>
            <a:rPr lang="ru-RU" sz="2000" b="1" kern="1200" dirty="0" smtClean="0"/>
            <a:t>5</a:t>
          </a:r>
          <a:r>
            <a:rPr lang="ru-RU" sz="1800" b="1" kern="1200" dirty="0" smtClean="0"/>
            <a:t> лет</a:t>
          </a:r>
          <a:endParaRPr lang="ru-RU" sz="1800" b="1" kern="1200" dirty="0"/>
        </a:p>
      </dsp:txBody>
      <dsp:txXfrm>
        <a:off x="8344274" y="973847"/>
        <a:ext cx="2382786" cy="2722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477B-2E36-45F5-811D-772F1729CBA4}">
      <dsp:nvSpPr>
        <dsp:cNvPr id="0" name=""/>
        <dsp:cNvSpPr/>
      </dsp:nvSpPr>
      <dsp:spPr>
        <a:xfrm>
          <a:off x="2892621" y="2378611"/>
          <a:ext cx="493672" cy="1551919"/>
        </a:xfrm>
        <a:custGeom>
          <a:avLst/>
          <a:gdLst/>
          <a:ahLst/>
          <a:cxnLst/>
          <a:rect l="0" t="0" r="0" b="0"/>
          <a:pathLst>
            <a:path>
              <a:moveTo>
                <a:pt x="493672" y="0"/>
              </a:moveTo>
              <a:lnTo>
                <a:pt x="0" y="155191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98744" y="3113857"/>
        <a:ext cx="81427" cy="81427"/>
      </dsp:txXfrm>
    </dsp:sp>
    <dsp:sp modelId="{980F790F-51F3-427D-995A-27E9F6F1F9B3}">
      <dsp:nvSpPr>
        <dsp:cNvPr id="0" name=""/>
        <dsp:cNvSpPr/>
      </dsp:nvSpPr>
      <dsp:spPr>
        <a:xfrm>
          <a:off x="2892621" y="2332891"/>
          <a:ext cx="493672" cy="91440"/>
        </a:xfrm>
        <a:custGeom>
          <a:avLst/>
          <a:gdLst/>
          <a:ahLst/>
          <a:cxnLst/>
          <a:rect l="0" t="0" r="0" b="0"/>
          <a:pathLst>
            <a:path>
              <a:moveTo>
                <a:pt x="493672" y="45720"/>
              </a:moveTo>
              <a:lnTo>
                <a:pt x="0" y="7753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7090" y="2366243"/>
        <a:ext cx="24734" cy="24734"/>
      </dsp:txXfrm>
    </dsp:sp>
    <dsp:sp modelId="{EF3F2EB9-4575-412C-B815-AA1E911A09C0}">
      <dsp:nvSpPr>
        <dsp:cNvPr id="0" name=""/>
        <dsp:cNvSpPr/>
      </dsp:nvSpPr>
      <dsp:spPr>
        <a:xfrm>
          <a:off x="2892621" y="890325"/>
          <a:ext cx="493672" cy="1488285"/>
        </a:xfrm>
        <a:custGeom>
          <a:avLst/>
          <a:gdLst/>
          <a:ahLst/>
          <a:cxnLst/>
          <a:rect l="0" t="0" r="0" b="0"/>
          <a:pathLst>
            <a:path>
              <a:moveTo>
                <a:pt x="493672" y="1488285"/>
              </a:moveTo>
              <a:lnTo>
                <a:pt x="0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0257" y="1595267"/>
        <a:ext cx="78401" cy="78401"/>
      </dsp:txXfrm>
    </dsp:sp>
    <dsp:sp modelId="{73F1C640-B730-48EE-A137-4659653BBC84}">
      <dsp:nvSpPr>
        <dsp:cNvPr id="0" name=""/>
        <dsp:cNvSpPr/>
      </dsp:nvSpPr>
      <dsp:spPr>
        <a:xfrm>
          <a:off x="425492" y="482303"/>
          <a:ext cx="2128987" cy="3792615"/>
        </a:xfrm>
        <a:prstGeom prst="rightArrowCallou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/>
            <a:t>ЦЕЛИ</a:t>
          </a:r>
          <a:endParaRPr lang="ru-RU" sz="5400" b="1" kern="1200" dirty="0"/>
        </a:p>
      </dsp:txBody>
      <dsp:txXfrm>
        <a:off x="425492" y="482303"/>
        <a:ext cx="1383352" cy="3792615"/>
      </dsp:txXfrm>
    </dsp:sp>
    <dsp:sp modelId="{C285536B-2A84-41D2-AFC9-68C45CA0BBD1}">
      <dsp:nvSpPr>
        <dsp:cNvPr id="0" name=""/>
        <dsp:cNvSpPr/>
      </dsp:nvSpPr>
      <dsp:spPr>
        <a:xfrm>
          <a:off x="2892621" y="201051"/>
          <a:ext cx="6642338" cy="137854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Формирование федеральных информационных ресурсов, содержащих объективную комплексную характеристику деятельности СМП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892621" y="201051"/>
        <a:ext cx="6642338" cy="1378547"/>
      </dsp:txXfrm>
    </dsp:sp>
    <dsp:sp modelId="{FBB634D5-C8D1-408C-8906-7977223E3EE1}">
      <dsp:nvSpPr>
        <dsp:cNvPr id="0" name=""/>
        <dsp:cNvSpPr/>
      </dsp:nvSpPr>
      <dsp:spPr>
        <a:xfrm>
          <a:off x="2892621" y="1721154"/>
          <a:ext cx="6642338" cy="137854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качества прогнозирования и выработки мер по повышению эффективности функционирования экономики в целом и отдельных секторов в географическом распределении</a:t>
          </a:r>
          <a:endParaRPr lang="ru-RU" sz="2000" kern="1200" dirty="0"/>
        </a:p>
      </dsp:txBody>
      <dsp:txXfrm>
        <a:off x="2892621" y="1721154"/>
        <a:ext cx="6642338" cy="1378547"/>
      </dsp:txXfrm>
    </dsp:sp>
    <dsp:sp modelId="{39CE4872-FF61-49E9-AD4C-D81C4092E51F}">
      <dsp:nvSpPr>
        <dsp:cNvPr id="0" name=""/>
        <dsp:cNvSpPr/>
      </dsp:nvSpPr>
      <dsp:spPr>
        <a:xfrm>
          <a:off x="2892621" y="3241256"/>
          <a:ext cx="6642338" cy="137854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Успешная реализация государственной политики по развитию МСП и выполнения задач, обозначенных Президентом РФ по повышению роли малого и среднего бизнеса в экономике России</a:t>
          </a:r>
          <a:endParaRPr lang="ru-RU" sz="2000" kern="1200" dirty="0"/>
        </a:p>
      </dsp:txBody>
      <dsp:txXfrm>
        <a:off x="2892621" y="3241256"/>
        <a:ext cx="6642338" cy="1378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0AE7-DB85-445B-BB43-4E0F0891933C}">
      <dsp:nvSpPr>
        <dsp:cNvPr id="0" name=""/>
        <dsp:cNvSpPr/>
      </dsp:nvSpPr>
      <dsp:spPr>
        <a:xfrm>
          <a:off x="0" y="293378"/>
          <a:ext cx="9297590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596" tIns="374904" rIns="721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Ф</a:t>
          </a:r>
          <a:r>
            <a:rPr lang="ru-RU" sz="1400" kern="1200" dirty="0" smtClean="0">
              <a:solidFill>
                <a:srgbClr val="002060"/>
              </a:solidFill>
            </a:rPr>
            <a:t>ормирования базовых таблиц «Затраты-Выпуск» - важнейшего аналитического инструмента для управления макроэкономическими процессами, осуществление расчетов ВВП, ВРП;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Р</a:t>
          </a:r>
          <a:r>
            <a:rPr lang="ru-RU" sz="1400" kern="1200" dirty="0" smtClean="0">
              <a:solidFill>
                <a:srgbClr val="002060"/>
              </a:solidFill>
            </a:rPr>
            <a:t>асчета показателей национальных проектов (например, «Доля МСП в ВВП);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О</a:t>
          </a:r>
          <a:r>
            <a:rPr lang="ru-RU" sz="1400" kern="1200" dirty="0" smtClean="0">
              <a:solidFill>
                <a:srgbClr val="002060"/>
              </a:solidFill>
            </a:rPr>
            <a:t>пределения базисных пропорций по экономическим показателям деятельности МСП в период между проведениями сплошных наблюдений;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П</a:t>
          </a:r>
          <a:r>
            <a:rPr lang="ru-RU" sz="1400" kern="1200" dirty="0" smtClean="0">
              <a:solidFill>
                <a:srgbClr val="002060"/>
              </a:solidFill>
            </a:rPr>
            <a:t>риближения к международным стандартам; обеспечение требований международных вопросников по детализации видов деятельности.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293378"/>
        <a:ext cx="9297590" cy="2041200"/>
      </dsp:txXfrm>
    </dsp:sp>
    <dsp:sp modelId="{17C1DA3A-09BD-4B6C-ACF3-BA16D25A4E16}">
      <dsp:nvSpPr>
        <dsp:cNvPr id="0" name=""/>
        <dsp:cNvSpPr/>
      </dsp:nvSpPr>
      <dsp:spPr>
        <a:xfrm>
          <a:off x="464879" y="27698"/>
          <a:ext cx="650831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99" tIns="0" rIns="2459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Информационная основа для:</a:t>
          </a:r>
          <a:endParaRPr lang="ru-RU" sz="2800" kern="1200" dirty="0"/>
        </a:p>
      </dsp:txBody>
      <dsp:txXfrm>
        <a:off x="490818" y="53637"/>
        <a:ext cx="6456435" cy="479482"/>
      </dsp:txXfrm>
    </dsp:sp>
    <dsp:sp modelId="{9B4CB786-6BBF-4C7C-967B-2AEACC9D6810}">
      <dsp:nvSpPr>
        <dsp:cNvPr id="0" name=""/>
        <dsp:cNvSpPr/>
      </dsp:nvSpPr>
      <dsp:spPr>
        <a:xfrm>
          <a:off x="0" y="2697458"/>
          <a:ext cx="9297590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596" tIns="374904" rIns="721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Д</a:t>
          </a:r>
          <a:r>
            <a:rPr lang="ru-RU" sz="1400" kern="1200" dirty="0" smtClean="0">
              <a:solidFill>
                <a:srgbClr val="002060"/>
              </a:solidFill>
            </a:rPr>
            <a:t>анных для формирования информации по </a:t>
          </a:r>
          <a:r>
            <a:rPr lang="ru-RU" sz="1400" b="0" kern="1200" dirty="0" smtClean="0">
              <a:solidFill>
                <a:srgbClr val="002060"/>
              </a:solidFill>
            </a:rPr>
            <a:t>фактическому виду деятельности, дополнительных фактических видах деятельности;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С</a:t>
          </a:r>
          <a:r>
            <a:rPr lang="ru-RU" sz="1400" b="0" kern="1200" dirty="0" smtClean="0">
              <a:solidFill>
                <a:srgbClr val="002060"/>
              </a:solidFill>
            </a:rPr>
            <a:t>ведений о месте фактического осуществления деятельности МСП в муниципальном разрезе (оценка эффективности деятельности органов местного самоуправления Указ Президента РФ от 28.04.2008 №607);</a:t>
          </a:r>
          <a:endParaRPr lang="ru-RU" sz="1400" b="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П</a:t>
          </a:r>
          <a:r>
            <a:rPr lang="ru-RU" sz="1400" b="0" kern="1200" dirty="0" smtClean="0">
              <a:solidFill>
                <a:srgbClr val="002060"/>
              </a:solidFill>
            </a:rPr>
            <a:t>о показателям, в отношении которых выборочный метод не позволяет получить представительный результат (затраты на производство, основные средства и инвестиции в разрезе фактических видов деятельности и фактического местонахождения (включая сведения по ИП).</a:t>
          </a:r>
          <a:endParaRPr lang="ru-RU" sz="1400" b="0" kern="1200" dirty="0">
            <a:solidFill>
              <a:srgbClr val="002060"/>
            </a:solidFill>
          </a:endParaRPr>
        </a:p>
      </dsp:txBody>
      <dsp:txXfrm>
        <a:off x="0" y="2697458"/>
        <a:ext cx="9297590" cy="2211300"/>
      </dsp:txXfrm>
    </dsp:sp>
    <dsp:sp modelId="{929B13E6-6436-4354-B82C-4DCCA902BB3E}">
      <dsp:nvSpPr>
        <dsp:cNvPr id="0" name=""/>
        <dsp:cNvSpPr/>
      </dsp:nvSpPr>
      <dsp:spPr>
        <a:xfrm>
          <a:off x="464879" y="2431778"/>
          <a:ext cx="650831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99" tIns="0" rIns="2459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Единственный источник:</a:t>
          </a:r>
          <a:endParaRPr lang="ru-RU" sz="2800" kern="1200" dirty="0"/>
        </a:p>
      </dsp:txBody>
      <dsp:txXfrm>
        <a:off x="490818" y="2457717"/>
        <a:ext cx="6456435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50C2B-56D9-4EFA-A78E-9E7EECAD00E9}">
      <dsp:nvSpPr>
        <dsp:cNvPr id="0" name=""/>
        <dsp:cNvSpPr/>
      </dsp:nvSpPr>
      <dsp:spPr>
        <a:xfrm>
          <a:off x="8665" y="441153"/>
          <a:ext cx="7926747" cy="736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электронном виде</a:t>
          </a:r>
          <a:endParaRPr lang="ru-RU" sz="2800" kern="1200" dirty="0"/>
        </a:p>
      </dsp:txBody>
      <dsp:txXfrm>
        <a:off x="44629" y="477117"/>
        <a:ext cx="7854819" cy="664807"/>
      </dsp:txXfrm>
    </dsp:sp>
    <dsp:sp modelId="{8FE320CD-EF16-4D7E-B32B-8F126F9E5F2F}">
      <dsp:nvSpPr>
        <dsp:cNvPr id="0" name=""/>
        <dsp:cNvSpPr/>
      </dsp:nvSpPr>
      <dsp:spPr>
        <a:xfrm>
          <a:off x="0" y="1205052"/>
          <a:ext cx="10831553" cy="127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902" tIns="20320" rIns="113792" bIns="20320" numCol="1" spcCol="1270" anchor="t" anchorCtr="0">
          <a:noAutofit/>
        </a:bodyPr>
        <a:lstStyle/>
        <a:p>
          <a:pPr marL="171450" lvl="1" indent="18000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с 15 января по 1 апреля 2021 года</a:t>
          </a:r>
          <a:endParaRPr lang="ru-RU" sz="1600" b="1" kern="1200" dirty="0">
            <a:solidFill>
              <a:srgbClr val="002060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на сайте Росстата (Единая Система Сбора Отчетности)     </a:t>
          </a:r>
          <a:r>
            <a:rPr lang="ru-RU" sz="1600" b="1" kern="1200" dirty="0" smtClean="0">
              <a:solidFill>
                <a:srgbClr val="002060"/>
              </a:solidFill>
            </a:rPr>
            <a:t>https://websbor.gks.ru/online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через операторов электронного документооборота</a:t>
          </a:r>
          <a:endParaRPr lang="ru-RU" sz="1400" kern="1200" dirty="0">
            <a:solidFill>
              <a:srgbClr val="002060"/>
            </a:solidFill>
          </a:endParaRPr>
        </a:p>
        <a:p>
          <a:pPr marL="171450" lvl="1" indent="18000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с 1 марта по 1 мая 2021 года</a:t>
          </a:r>
          <a:endParaRPr lang="ru-RU" sz="1600" b="1" kern="1200" dirty="0">
            <a:solidFill>
              <a:srgbClr val="002060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на Едином портале государственных услуг    </a:t>
          </a:r>
          <a:r>
            <a:rPr lang="ru-RU" sz="1600" b="1" kern="1200" dirty="0" smtClean="0">
              <a:solidFill>
                <a:srgbClr val="002060"/>
              </a:solidFill>
            </a:rPr>
            <a:t>gosuslugi.ru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0" y="1205052"/>
        <a:ext cx="10831553" cy="1278225"/>
      </dsp:txXfrm>
    </dsp:sp>
    <dsp:sp modelId="{73AEECBF-ADE5-4B1B-9F01-9DD6F026AE18}">
      <dsp:nvSpPr>
        <dsp:cNvPr id="0" name=""/>
        <dsp:cNvSpPr/>
      </dsp:nvSpPr>
      <dsp:spPr>
        <a:xfrm>
          <a:off x="0" y="2618623"/>
          <a:ext cx="7926747" cy="736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бумажном виде</a:t>
          </a:r>
          <a:endParaRPr lang="ru-RU" sz="2800" kern="1200" dirty="0"/>
        </a:p>
      </dsp:txBody>
      <dsp:txXfrm>
        <a:off x="35964" y="2654587"/>
        <a:ext cx="7854819" cy="664807"/>
      </dsp:txXfrm>
    </dsp:sp>
    <dsp:sp modelId="{3CA21757-DDB0-4830-A913-B062D0D33161}">
      <dsp:nvSpPr>
        <dsp:cNvPr id="0" name=""/>
        <dsp:cNvSpPr/>
      </dsp:nvSpPr>
      <dsp:spPr>
        <a:xfrm>
          <a:off x="0" y="3498538"/>
          <a:ext cx="10831553" cy="75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902" tIns="20320" rIns="113792" bIns="20320" numCol="1" spcCol="1270" anchor="t" anchorCtr="0">
          <a:noAutofit/>
        </a:bodyPr>
        <a:lstStyle/>
        <a:p>
          <a:pPr marL="172800" lvl="1" indent="18000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до 1 апреля 2021 года</a:t>
          </a:r>
          <a:endParaRPr lang="ru-RU" sz="1600" b="1" kern="1200" dirty="0">
            <a:solidFill>
              <a:srgbClr val="002060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в территориальный орган Росстата – Калугастат, районные подразделения Калугастата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почтой (Калугастат, 248000 </a:t>
          </a:r>
          <a:r>
            <a:rPr lang="ru-RU" sz="1400" kern="1200" dirty="0" err="1" smtClean="0">
              <a:solidFill>
                <a:srgbClr val="002060"/>
              </a:solidFill>
            </a:rPr>
            <a:t>г.Калуга</a:t>
          </a:r>
          <a:r>
            <a:rPr lang="ru-RU" sz="1400" kern="1200" dirty="0" smtClean="0">
              <a:solidFill>
                <a:srgbClr val="002060"/>
              </a:solidFill>
            </a:rPr>
            <a:t>, ул. Марата, дом 7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3498538"/>
        <a:ext cx="10831553" cy="757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3F292-22AE-4E1A-851B-1750BE1FE024}">
      <dsp:nvSpPr>
        <dsp:cNvPr id="0" name=""/>
        <dsp:cNvSpPr/>
      </dsp:nvSpPr>
      <dsp:spPr>
        <a:xfrm>
          <a:off x="0" y="427734"/>
          <a:ext cx="10754163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43" tIns="499872" rIns="83464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Постановление Правительства Российской Федерации от 18.08.2008 № 620, </a:t>
          </a:r>
          <a:r>
            <a:rPr lang="ru-RU" sz="1600" b="0" kern="1200" dirty="0" smtClean="0">
              <a:solidFill>
                <a:srgbClr val="002060"/>
              </a:solidFill>
            </a:rPr>
            <a:t>п.4 </a:t>
          </a:r>
          <a:r>
            <a:rPr lang="ru-RU" sz="1600" kern="1200" dirty="0" smtClean="0">
              <a:solidFill>
                <a:srgbClr val="002060"/>
              </a:solidFill>
            </a:rPr>
            <a:t>Положения 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0" y="427734"/>
        <a:ext cx="10754163" cy="1247400"/>
      </dsp:txXfrm>
    </dsp:sp>
    <dsp:sp modelId="{1E2948A4-1B4B-4691-B60A-3C795E451A22}">
      <dsp:nvSpPr>
        <dsp:cNvPr id="0" name=""/>
        <dsp:cNvSpPr/>
      </dsp:nvSpPr>
      <dsp:spPr>
        <a:xfrm>
          <a:off x="537708" y="73493"/>
          <a:ext cx="959026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37" tIns="0" rIns="28453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Обязанность участвовать в сплошном наблюдении</a:t>
          </a:r>
          <a:endParaRPr lang="ru-RU" sz="2800" kern="1200" dirty="0"/>
        </a:p>
      </dsp:txBody>
      <dsp:txXfrm>
        <a:off x="572293" y="108078"/>
        <a:ext cx="9521091" cy="639310"/>
      </dsp:txXfrm>
    </dsp:sp>
    <dsp:sp modelId="{86CA3FE4-9F6C-446A-8D7B-A622EDB08C34}">
      <dsp:nvSpPr>
        <dsp:cNvPr id="0" name=""/>
        <dsp:cNvSpPr/>
      </dsp:nvSpPr>
      <dsp:spPr>
        <a:xfrm>
          <a:off x="0" y="2189111"/>
          <a:ext cx="10754163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43" tIns="499872" rIns="83464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Ст. 13.19 КоАП РФ </a:t>
          </a:r>
          <a:r>
            <a:rPr lang="ru-RU" sz="1600" kern="1200" dirty="0" smtClean="0">
              <a:solidFill>
                <a:srgbClr val="002060"/>
              </a:solidFill>
            </a:rPr>
            <a:t>– непредставление, несвоевременное представление или представление недостоверных первичных данных (штраф 10 </a:t>
          </a:r>
          <a:r>
            <a:rPr lang="ru-RU" sz="1600" kern="1200" dirty="0" err="1" smtClean="0">
              <a:solidFill>
                <a:srgbClr val="002060"/>
              </a:solidFill>
            </a:rPr>
            <a:t>тыс.руб</a:t>
          </a:r>
          <a:r>
            <a:rPr lang="ru-RU" sz="1600" kern="1200" dirty="0" smtClean="0">
              <a:solidFill>
                <a:srgbClr val="002060"/>
              </a:solidFill>
            </a:rPr>
            <a:t>. – для физических лиц, 20 </a:t>
          </a:r>
          <a:r>
            <a:rPr lang="ru-RU" sz="1600" kern="1200" dirty="0" err="1" smtClean="0">
              <a:solidFill>
                <a:srgbClr val="002060"/>
              </a:solidFill>
            </a:rPr>
            <a:t>тыс.руб</a:t>
          </a:r>
          <a:r>
            <a:rPr lang="ru-RU" sz="1600" kern="1200" dirty="0" smtClean="0">
              <a:solidFill>
                <a:srgbClr val="002060"/>
              </a:solidFill>
            </a:rPr>
            <a:t>.- для юридических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0" y="2189111"/>
        <a:ext cx="10754163" cy="1247400"/>
      </dsp:txXfrm>
    </dsp:sp>
    <dsp:sp modelId="{F09875B9-95C2-4F6C-85FF-C8EC4DE95C39}">
      <dsp:nvSpPr>
        <dsp:cNvPr id="0" name=""/>
        <dsp:cNvSpPr/>
      </dsp:nvSpPr>
      <dsp:spPr>
        <a:xfrm>
          <a:off x="537708" y="1804734"/>
          <a:ext cx="959026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37" tIns="0" rIns="28453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Административная ответственность</a:t>
          </a:r>
          <a:endParaRPr lang="ru-RU" sz="2800" kern="1200" dirty="0"/>
        </a:p>
      </dsp:txBody>
      <dsp:txXfrm>
        <a:off x="572293" y="1839319"/>
        <a:ext cx="9521091" cy="639310"/>
      </dsp:txXfrm>
    </dsp:sp>
    <dsp:sp modelId="{98392306-6A00-4117-B5B1-D1123848291C}">
      <dsp:nvSpPr>
        <dsp:cNvPr id="0" name=""/>
        <dsp:cNvSpPr/>
      </dsp:nvSpPr>
      <dsp:spPr>
        <a:xfrm>
          <a:off x="0" y="3890214"/>
          <a:ext cx="1075416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43" tIns="499872" rIns="83464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Нормативными правовыми актами РФ </a:t>
          </a:r>
          <a:r>
            <a:rPr lang="ru-RU" sz="1600" b="1" kern="1200" dirty="0" smtClean="0">
              <a:solidFill>
                <a:srgbClr val="002060"/>
              </a:solidFill>
            </a:rPr>
            <a:t>исключений не предусмотрено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0" y="3890214"/>
        <a:ext cx="10754163" cy="831600"/>
      </dsp:txXfrm>
    </dsp:sp>
    <dsp:sp modelId="{171ABA37-F0AA-4D68-B249-DCAB6A082204}">
      <dsp:nvSpPr>
        <dsp:cNvPr id="0" name=""/>
        <dsp:cNvSpPr/>
      </dsp:nvSpPr>
      <dsp:spPr>
        <a:xfrm>
          <a:off x="537708" y="3535974"/>
          <a:ext cx="959026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37" tIns="0" rIns="28453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Пандемия, мораторий на штрафные санкции для малого бизнеса</a:t>
          </a:r>
          <a:endParaRPr lang="ru-RU" sz="2200" kern="1200" dirty="0"/>
        </a:p>
      </dsp:txBody>
      <dsp:txXfrm>
        <a:off x="572293" y="3570559"/>
        <a:ext cx="9521091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81E7A-246C-47F8-BE32-6FCC16598B15}">
      <dsp:nvSpPr>
        <dsp:cNvPr id="0" name=""/>
        <dsp:cNvSpPr/>
      </dsp:nvSpPr>
      <dsp:spPr>
        <a:xfrm>
          <a:off x="900042" y="2379"/>
          <a:ext cx="4335869" cy="1416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Итоги сплошного наблюдения</a:t>
          </a:r>
          <a:endParaRPr lang="ru-RU" sz="2000" b="1" kern="1200" dirty="0"/>
        </a:p>
      </dsp:txBody>
      <dsp:txXfrm>
        <a:off x="1608529" y="2379"/>
        <a:ext cx="2918896" cy="1416973"/>
      </dsp:txXfrm>
    </dsp:sp>
    <dsp:sp modelId="{AC482ADA-B7CE-405F-8F98-1374CCDA2158}">
      <dsp:nvSpPr>
        <dsp:cNvPr id="0" name=""/>
        <dsp:cNvSpPr/>
      </dsp:nvSpPr>
      <dsp:spPr>
        <a:xfrm>
          <a:off x="4775395" y="122821"/>
          <a:ext cx="2940220" cy="11760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п.1.1</a:t>
          </a:r>
          <a:r>
            <a:rPr lang="en-US" sz="1400" b="1" kern="1200" dirty="0" smtClean="0">
              <a:solidFill>
                <a:srgbClr val="002060"/>
              </a:solidFill>
            </a:rPr>
            <a:t>.4</a:t>
          </a:r>
          <a:r>
            <a:rPr lang="ru-RU" sz="1400" b="1" kern="1200" dirty="0" smtClean="0">
              <a:solidFill>
                <a:srgbClr val="002060"/>
              </a:solidFill>
            </a:rPr>
            <a:t>. </a:t>
          </a:r>
          <a:r>
            <a:rPr lang="ru-RU" sz="1400" kern="1200" dirty="0" smtClean="0">
              <a:solidFill>
                <a:srgbClr val="002060"/>
              </a:solidFill>
            </a:rPr>
            <a:t>ФПСР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363439" y="122821"/>
        <a:ext cx="1764132" cy="1176088"/>
      </dsp:txXfrm>
    </dsp:sp>
    <dsp:sp modelId="{565A2B5F-4EDD-47DA-A3A0-602DAF234FD6}">
      <dsp:nvSpPr>
        <dsp:cNvPr id="0" name=""/>
        <dsp:cNvSpPr/>
      </dsp:nvSpPr>
      <dsp:spPr>
        <a:xfrm>
          <a:off x="7303986" y="122821"/>
          <a:ext cx="2940220" cy="11760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публикуются не реже </a:t>
          </a:r>
          <a:r>
            <a:rPr lang="ru-RU" sz="1800" b="1" kern="1200" dirty="0" smtClean="0">
              <a:solidFill>
                <a:srgbClr val="002060"/>
              </a:solidFill>
            </a:rPr>
            <a:t>1</a:t>
          </a:r>
          <a:r>
            <a:rPr lang="ru-RU" sz="1400" kern="1200" dirty="0" smtClean="0">
              <a:solidFill>
                <a:srgbClr val="002060"/>
              </a:solidFill>
            </a:rPr>
            <a:t> раза в </a:t>
          </a:r>
          <a:r>
            <a:rPr lang="ru-RU" sz="1800" b="1" kern="1200" dirty="0" smtClean="0">
              <a:solidFill>
                <a:srgbClr val="002060"/>
              </a:solidFill>
            </a:rPr>
            <a:t>5</a:t>
          </a:r>
          <a:r>
            <a:rPr lang="ru-RU" sz="1400" kern="1200" dirty="0" smtClean="0">
              <a:solidFill>
                <a:srgbClr val="002060"/>
              </a:solidFill>
            </a:rPr>
            <a:t> лет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7892030" y="122821"/>
        <a:ext cx="1764132" cy="1176088"/>
      </dsp:txXfrm>
    </dsp:sp>
    <dsp:sp modelId="{801C80FE-C932-4659-9915-51AAD2B7D8A9}">
      <dsp:nvSpPr>
        <dsp:cNvPr id="0" name=""/>
        <dsp:cNvSpPr/>
      </dsp:nvSpPr>
      <dsp:spPr>
        <a:xfrm>
          <a:off x="900042" y="1617729"/>
          <a:ext cx="4335869" cy="1416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Предварительные </a:t>
          </a:r>
          <a:endParaRPr lang="ru-RU" sz="2000" b="1" kern="1200" dirty="0"/>
        </a:p>
      </dsp:txBody>
      <dsp:txXfrm>
        <a:off x="1608529" y="1617729"/>
        <a:ext cx="2918896" cy="1416973"/>
      </dsp:txXfrm>
    </dsp:sp>
    <dsp:sp modelId="{988DCB28-7F1C-402A-8E71-F33A0DB88447}">
      <dsp:nvSpPr>
        <dsp:cNvPr id="0" name=""/>
        <dsp:cNvSpPr/>
      </dsp:nvSpPr>
      <dsp:spPr>
        <a:xfrm>
          <a:off x="4775395" y="1738172"/>
          <a:ext cx="2940220" cy="11760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Через </a:t>
          </a:r>
          <a:r>
            <a:rPr lang="ru-RU" sz="1800" b="1" kern="1200" dirty="0" smtClean="0">
              <a:solidFill>
                <a:srgbClr val="002060"/>
              </a:solidFill>
            </a:rPr>
            <a:t>11</a:t>
          </a:r>
          <a:r>
            <a:rPr lang="ru-RU" sz="1400" kern="1200" dirty="0" smtClean="0">
              <a:solidFill>
                <a:srgbClr val="002060"/>
              </a:solidFill>
            </a:rPr>
            <a:t> месяцев после отчетного периода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363439" y="1738172"/>
        <a:ext cx="1764132" cy="1176088"/>
      </dsp:txXfrm>
    </dsp:sp>
    <dsp:sp modelId="{932E9D47-5346-4327-A6C1-49E748CD3F87}">
      <dsp:nvSpPr>
        <dsp:cNvPr id="0" name=""/>
        <dsp:cNvSpPr/>
      </dsp:nvSpPr>
      <dsp:spPr>
        <a:xfrm>
          <a:off x="7303986" y="1738172"/>
          <a:ext cx="2940220" cy="11760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Декабрь 2021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7892030" y="1738172"/>
        <a:ext cx="1764132" cy="1176088"/>
      </dsp:txXfrm>
    </dsp:sp>
    <dsp:sp modelId="{50058DD0-B688-4A4C-A5C5-12BD211F8AF9}">
      <dsp:nvSpPr>
        <dsp:cNvPr id="0" name=""/>
        <dsp:cNvSpPr/>
      </dsp:nvSpPr>
      <dsp:spPr>
        <a:xfrm>
          <a:off x="900042" y="3233079"/>
          <a:ext cx="4335869" cy="1416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Окончательные </a:t>
          </a:r>
          <a:endParaRPr lang="ru-RU" sz="2000" b="1" kern="1200" dirty="0"/>
        </a:p>
      </dsp:txBody>
      <dsp:txXfrm>
        <a:off x="1608529" y="3233079"/>
        <a:ext cx="2918896" cy="1416973"/>
      </dsp:txXfrm>
    </dsp:sp>
    <dsp:sp modelId="{8C7AC8AB-BF8F-45CC-8818-8725ED33C452}">
      <dsp:nvSpPr>
        <dsp:cNvPr id="0" name=""/>
        <dsp:cNvSpPr/>
      </dsp:nvSpPr>
      <dsp:spPr>
        <a:xfrm>
          <a:off x="4775395" y="3353522"/>
          <a:ext cx="2940220" cy="11760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Через </a:t>
          </a:r>
          <a:r>
            <a:rPr lang="ru-RU" sz="1800" b="1" kern="1200" dirty="0" smtClean="0">
              <a:solidFill>
                <a:srgbClr val="002060"/>
              </a:solidFill>
            </a:rPr>
            <a:t>18</a:t>
          </a:r>
          <a:r>
            <a:rPr lang="ru-RU" sz="1400" kern="1200" dirty="0" smtClean="0">
              <a:solidFill>
                <a:srgbClr val="002060"/>
              </a:solidFill>
            </a:rPr>
            <a:t> месяцев после отчетного периода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363439" y="3353522"/>
        <a:ext cx="1764132" cy="1176088"/>
      </dsp:txXfrm>
    </dsp:sp>
    <dsp:sp modelId="{04FB0713-F8B5-4922-B7C2-2576EC1E0A53}">
      <dsp:nvSpPr>
        <dsp:cNvPr id="0" name=""/>
        <dsp:cNvSpPr/>
      </dsp:nvSpPr>
      <dsp:spPr>
        <a:xfrm>
          <a:off x="7303986" y="3353522"/>
          <a:ext cx="2940220" cy="11760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Июнь 2022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7892030" y="3353522"/>
        <a:ext cx="1764132" cy="11760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19FC7-21A6-4636-86D6-2666D0F3082E}">
      <dsp:nvSpPr>
        <dsp:cNvPr id="0" name=""/>
        <dsp:cNvSpPr/>
      </dsp:nvSpPr>
      <dsp:spPr>
        <a:xfrm>
          <a:off x="105172" y="0"/>
          <a:ext cx="2238723" cy="18659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C87DA-86C5-4A6D-8AEF-492B95C42EC7}">
      <dsp:nvSpPr>
        <dsp:cNvPr id="0" name=""/>
        <dsp:cNvSpPr/>
      </dsp:nvSpPr>
      <dsp:spPr>
        <a:xfrm>
          <a:off x="2107959" y="584056"/>
          <a:ext cx="5101225" cy="40083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BACBE-45C2-4011-BE8B-DB80DADB3B1C}">
      <dsp:nvSpPr>
        <dsp:cNvPr id="0" name=""/>
        <dsp:cNvSpPr/>
      </dsp:nvSpPr>
      <dsp:spPr>
        <a:xfrm>
          <a:off x="0" y="-100665"/>
          <a:ext cx="5144835" cy="46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254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</a:endParaRPr>
        </a:p>
      </dsp:txBody>
      <dsp:txXfrm>
        <a:off x="0" y="-100665"/>
        <a:ext cx="5144835" cy="468370"/>
      </dsp:txXfrm>
    </dsp:sp>
    <dsp:sp modelId="{FFF338F1-F050-497A-9B22-F5839866737A}">
      <dsp:nvSpPr>
        <dsp:cNvPr id="0" name=""/>
        <dsp:cNvSpPr/>
      </dsp:nvSpPr>
      <dsp:spPr>
        <a:xfrm>
          <a:off x="332401" y="2055068"/>
          <a:ext cx="2898950" cy="18415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8FC4D-7002-44D2-BE26-CF3208193B42}">
      <dsp:nvSpPr>
        <dsp:cNvPr id="0" name=""/>
        <dsp:cNvSpPr/>
      </dsp:nvSpPr>
      <dsp:spPr>
        <a:xfrm rot="10800000" flipV="1">
          <a:off x="242392" y="4566050"/>
          <a:ext cx="3410178" cy="7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138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smtClean="0">
              <a:solidFill>
                <a:srgbClr val="002060"/>
              </a:solidFill>
            </a:rPr>
            <a:t>средних </a:t>
          </a:r>
          <a:endParaRPr lang="ru-RU" sz="1400" i="1" kern="1200" dirty="0" smtClean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002060"/>
              </a:solidFill>
            </a:rPr>
            <a:t>(действующие формы федерального статистического наблюдения)</a:t>
          </a:r>
          <a:endParaRPr lang="ru-RU" sz="1800" kern="1200" dirty="0">
            <a:solidFill>
              <a:srgbClr val="002060"/>
            </a:solidFill>
          </a:endParaRPr>
        </a:p>
      </dsp:txBody>
      <dsp:txXfrm rot="-10800000">
        <a:off x="242392" y="4566050"/>
        <a:ext cx="3410178" cy="71958"/>
      </dsp:txXfrm>
    </dsp:sp>
    <dsp:sp modelId="{C605FE50-4DC8-4E51-862C-59C2EEA77A32}">
      <dsp:nvSpPr>
        <dsp:cNvPr id="0" name=""/>
        <dsp:cNvSpPr/>
      </dsp:nvSpPr>
      <dsp:spPr>
        <a:xfrm>
          <a:off x="3182627" y="1236129"/>
          <a:ext cx="2903587" cy="18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CB93B-FBDE-4EA4-BBBC-56970A981114}">
      <dsp:nvSpPr>
        <dsp:cNvPr id="0" name=""/>
        <dsp:cNvSpPr/>
      </dsp:nvSpPr>
      <dsp:spPr>
        <a:xfrm>
          <a:off x="6419890" y="2572765"/>
          <a:ext cx="2878096" cy="37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5560" rIns="10668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29 тыс. </a:t>
          </a:r>
          <a:r>
            <a:rPr lang="ru-RU" sz="2000" kern="1200" dirty="0" smtClean="0">
              <a:solidFill>
                <a:srgbClr val="002060"/>
              </a:solidFill>
            </a:rPr>
            <a:t>ИП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002060"/>
              </a:solidFill>
            </a:rPr>
            <a:t>(форма № </a:t>
          </a:r>
          <a:r>
            <a:rPr lang="ru-RU" sz="1200" b="1" i="1" kern="1200" dirty="0" smtClean="0">
              <a:solidFill>
                <a:srgbClr val="002060"/>
              </a:solidFill>
            </a:rPr>
            <a:t>1-предприниматель </a:t>
          </a:r>
          <a:r>
            <a:rPr lang="ru-RU" sz="1200" i="1" kern="1200" dirty="0" smtClean="0">
              <a:solidFill>
                <a:srgbClr val="002060"/>
              </a:solidFill>
            </a:rPr>
            <a:t>«Сведения о деятельности индивидуального предпринимателя за 2020 год»)</a:t>
          </a:r>
          <a:endParaRPr lang="ru-RU" sz="1200" i="1" kern="1200" dirty="0">
            <a:solidFill>
              <a:srgbClr val="002060"/>
            </a:solidFill>
          </a:endParaRPr>
        </a:p>
      </dsp:txBody>
      <dsp:txXfrm>
        <a:off x="6419890" y="2572765"/>
        <a:ext cx="2878096" cy="379910"/>
      </dsp:txXfrm>
    </dsp:sp>
    <dsp:sp modelId="{7DDFAB67-E5FA-473B-9229-578E47F8DEB1}">
      <dsp:nvSpPr>
        <dsp:cNvPr id="0" name=""/>
        <dsp:cNvSpPr/>
      </dsp:nvSpPr>
      <dsp:spPr>
        <a:xfrm>
          <a:off x="6399036" y="0"/>
          <a:ext cx="2898950" cy="18415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32FC7-0FDA-4233-A7E5-986F27AF3D31}">
      <dsp:nvSpPr>
        <dsp:cNvPr id="0" name=""/>
        <dsp:cNvSpPr/>
      </dsp:nvSpPr>
      <dsp:spPr>
        <a:xfrm>
          <a:off x="3254956" y="3306718"/>
          <a:ext cx="2851597" cy="833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5560" rIns="10668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13 тыс</a:t>
          </a:r>
          <a:r>
            <a:rPr lang="ru-RU" sz="1600" kern="1200" dirty="0" smtClean="0">
              <a:solidFill>
                <a:srgbClr val="002060"/>
              </a:solidFill>
            </a:rPr>
            <a:t>. </a:t>
          </a:r>
          <a:r>
            <a:rPr lang="ru-RU" sz="2000" kern="1200" dirty="0" smtClean="0">
              <a:solidFill>
                <a:srgbClr val="002060"/>
              </a:solidFill>
            </a:rPr>
            <a:t>малых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002060"/>
              </a:solidFill>
            </a:rPr>
            <a:t>(форма № </a:t>
          </a:r>
          <a:r>
            <a:rPr lang="ru-RU" sz="1200" b="1" i="1" kern="1200" dirty="0" smtClean="0">
              <a:solidFill>
                <a:srgbClr val="002060"/>
              </a:solidFill>
            </a:rPr>
            <a:t>МП-сп</a:t>
          </a:r>
          <a:r>
            <a:rPr lang="ru-RU" sz="1200" i="1" kern="1200" dirty="0" smtClean="0">
              <a:solidFill>
                <a:srgbClr val="002060"/>
              </a:solidFill>
            </a:rPr>
            <a:t> «Сведения об основных показателях деятельности малого предприятия за 2020 год»)</a:t>
          </a:r>
          <a:endParaRPr lang="ru-RU" sz="1200" i="1" kern="1200" dirty="0">
            <a:solidFill>
              <a:srgbClr val="002060"/>
            </a:solidFill>
          </a:endParaRPr>
        </a:p>
      </dsp:txBody>
      <dsp:txXfrm>
        <a:off x="3254956" y="3306718"/>
        <a:ext cx="2851597" cy="8332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D29F4-C474-4815-9A77-FBAD05C946E3}">
      <dsp:nvSpPr>
        <dsp:cNvPr id="0" name=""/>
        <dsp:cNvSpPr/>
      </dsp:nvSpPr>
      <dsp:spPr>
        <a:xfrm>
          <a:off x="0" y="0"/>
          <a:ext cx="10833099" cy="47567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769" tIns="853948" rIns="840769" bIns="113792" numCol="1" spcCol="1270" anchor="t" anchorCtr="0">
          <a:noAutofit/>
        </a:bodyPr>
        <a:lstStyle/>
        <a:p>
          <a:pPr marL="11430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Основные методологические и организационные положения </a:t>
          </a:r>
          <a:r>
            <a:rPr lang="ru-RU" sz="1600" kern="1200" dirty="0" smtClean="0">
              <a:solidFill>
                <a:srgbClr val="002060"/>
              </a:solidFill>
            </a:rPr>
            <a:t>по сплошному федеральному статистическому наблюдению за деятельностью субъектов малого и среднего предпринимательства за 2020 год </a:t>
          </a:r>
          <a:r>
            <a:rPr lang="ru-RU" sz="1600" i="1" kern="1200" dirty="0" smtClean="0">
              <a:solidFill>
                <a:srgbClr val="002060"/>
              </a:solidFill>
            </a:rPr>
            <a:t>(приказ Росстата от 28 августа 2020г. №496);</a:t>
          </a:r>
          <a:endParaRPr lang="ru-RU" sz="1600" i="1" kern="1200" dirty="0">
            <a:solidFill>
              <a:srgbClr val="002060"/>
            </a:solidFill>
          </a:endParaRPr>
        </a:p>
        <a:p>
          <a:pPr marL="11430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b="1" i="0" kern="1200" dirty="0" smtClean="0">
              <a:solidFill>
                <a:srgbClr val="002060"/>
              </a:solidFill>
            </a:rPr>
            <a:t>Календарный план </a:t>
          </a:r>
          <a:r>
            <a:rPr lang="ru-RU" sz="1600" i="0" kern="1200" dirty="0" smtClean="0">
              <a:solidFill>
                <a:srgbClr val="002060"/>
              </a:solidFill>
            </a:rPr>
            <a:t>мероприятий на 2020-2022 годы по подготовке и проведению сплошного федерального статистического наблюдения за деятельностью субъектов малого и среднего предпринимательства, автоматизированной обработке, подведению итогов и их официальной публикации </a:t>
          </a:r>
          <a:r>
            <a:rPr lang="ru-RU" sz="1600" i="1" kern="1200" dirty="0" smtClean="0">
              <a:solidFill>
                <a:srgbClr val="002060"/>
              </a:solidFill>
            </a:rPr>
            <a:t>(приказ Росстата от 6 июля 2020г. № 360);</a:t>
          </a:r>
          <a:endParaRPr lang="ru-RU" sz="1600" i="0" kern="1200" dirty="0">
            <a:solidFill>
              <a:srgbClr val="002060"/>
            </a:solidFill>
          </a:endParaRPr>
        </a:p>
        <a:p>
          <a:pPr marL="11430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b="1" i="0" kern="1200" dirty="0" smtClean="0">
              <a:solidFill>
                <a:srgbClr val="002060"/>
              </a:solidFill>
            </a:rPr>
            <a:t>Информационно-разъяснительная работа: </a:t>
          </a:r>
          <a:endParaRPr lang="ru-RU" sz="1600" b="1" i="0" kern="1200" dirty="0">
            <a:solidFill>
              <a:srgbClr val="002060"/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</a:rPr>
            <a:t>обращения к малому бизнесу, включая материалы для социальных сетей,</a:t>
          </a:r>
          <a:endParaRPr lang="ru-RU" sz="1600" b="0" i="0" kern="1200" dirty="0">
            <a:solidFill>
              <a:srgbClr val="002060"/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</a:rPr>
            <a:t>информационные плакаты, аудио и видеоролики,</a:t>
          </a:r>
          <a:endParaRPr lang="ru-RU" sz="1600" b="0" i="0" kern="1200" dirty="0">
            <a:solidFill>
              <a:srgbClr val="002060"/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</a:rPr>
            <a:t>Обращения о содействии в проведении Сплошного наблюдения в МЭР России, АО «Корпорация МСП», ФНС России, операторам электронного документооборота (Тензор, Астрал, СКБ Контур и др.)</a:t>
          </a:r>
          <a:endParaRPr lang="ru-RU" sz="1600" b="0" i="0" kern="1200" dirty="0">
            <a:solidFill>
              <a:srgbClr val="002060"/>
            </a:solidFill>
          </a:endParaRPr>
        </a:p>
      </dsp:txBody>
      <dsp:txXfrm>
        <a:off x="0" y="0"/>
        <a:ext cx="10833099" cy="4756746"/>
      </dsp:txXfrm>
    </dsp:sp>
    <dsp:sp modelId="{CAD6939D-9DC8-4562-9E3A-085122862AFA}">
      <dsp:nvSpPr>
        <dsp:cNvPr id="0" name=""/>
        <dsp:cNvSpPr/>
      </dsp:nvSpPr>
      <dsp:spPr>
        <a:xfrm>
          <a:off x="547688" y="100127"/>
          <a:ext cx="7583169" cy="411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626" tIns="0" rIns="2866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Федеральный уровень</a:t>
          </a:r>
          <a:endParaRPr lang="ru-RU" sz="2800" b="1" kern="1200" dirty="0"/>
        </a:p>
      </dsp:txBody>
      <dsp:txXfrm>
        <a:off x="567780" y="120219"/>
        <a:ext cx="7542985" cy="371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hemePictureGrid">
  <dgm:title val="Сетка рисунков темы"/>
  <dgm:desc val="Служит для отображения группы рисунков, в которой первый рисунок — самый большой. Может содержать до пяти рисунков уровня 1.  Неиспользуемые рисунки не отображаются, но остаются доступными при смене макета. Рекомендуется использовать небольшие объемы соответствующего текста."/>
  <dgm:catLst>
    <dgm:cat type="picture" pri="13500"/>
    <dgm:cat type="officeonline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  <dgm:pt modelId="8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1" srcId="0" destId="70" srcOrd="1" destOrd="0"/>
        <dgm:cxn modelId="81" srcId="0" destId="8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5"/>
      <dgm:chPref val="5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91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accent1" refType="w" fact="0.0415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l" for="ch" forName="picture1" refType="w" fact="0.0019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if>
          <dgm:else name="Name5">
            <dgm:constrLst>
              <dgm:constr type="primFontSz" for="des" ptType="node" op="equ" val="65"/>
              <dgm:constr type="l" for="ch" forName="accent1" refType="w" fact="0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.0333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r" for="ch" forName="picture1" refType="w" fact="0.9981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else>
        </dgm:choose>
      </dgm:if>
      <dgm:if name="Name6" axis="ch" ptType="node" func="cnt" op="equ" val="2">
        <dgm:alg type="composite">
          <dgm:param type="ar" val="0.7877"/>
        </dgm:alg>
        <dgm:choose name="Name7">
          <dgm:if name="Name8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l" for="ch" forName="picture1" refType="w" fact="0.004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l" for="ch" forName="accent1" refType="w" fact="0.044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l" for="ch" forName="parent1" refType="w" fact="0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l" for="ch" forName="picture2" refType="w" fact="0.0831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l" for="ch" forName="parent2" refType="w" fact="0.08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if>
          <dgm:else name="Name9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r" for="ch" forName="picture1" refType="w" fact="0.996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r" for="ch" forName="accent1" refType="w" fact="0.959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r" for="ch" forName="parent1" refType="w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r" for="ch" forName="picture2" refType="w" fact="0.9169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r" for="ch" forName="parent2" refType="w" fact="0.91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else>
        </dgm:choose>
      </dgm:if>
      <dgm:if name="Name10" axis="ch" ptType="node" func="cnt" op="equ" val="3">
        <dgm:alg type="composite">
          <dgm:param type="ar" val="1.0535"/>
        </dgm:alg>
        <dgm:choose name="Name11">
          <dgm:if name="Name12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l" for="ch" forName="picture1" refType="w" fact="0.0019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l" for="ch" forName="accent1" refType="w" fact="0.0403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l" for="ch" forName="picture3" refType="w" fact="0.5536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l" for="ch" forName="picture2" refType="w" fact="0.078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l" for="ch" forName="parent3" refType="w" fact="0.5548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l" for="ch" forName="parent2" refType="w" fact="0.079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if>
          <dgm:else name="Name13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r" for="ch" forName="picture1" refType="w" fact="0.9981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r" for="ch" forName="accent1" refType="w" fact="0.9597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r" for="ch" forName="picture3" refType="w" fact="0.4464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r" for="ch" forName="picture2" refType="w" fact="0.922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r" for="ch" forName="parent1" refType="w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r" for="ch" forName="parent3" refType="w" fact="0.4452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r" for="ch" forName="parent2" refType="w" fact="0.921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else>
        </dgm:choose>
      </dgm:if>
      <dgm:if name="Name14" axis="ch" ptType="node" func="cnt" op="equ" val="4">
        <dgm:alg type="composite">
          <dgm:param type="ar" val="1.2068"/>
        </dgm:alg>
        <dgm:choose name="Name15">
          <dgm:if name="Name16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l" for="ch" forName="picture1" refType="w" fact="0.0018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l" for="ch" forName="accent1" refType="w" fact="0.039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l" for="ch" forName="parent1" refType="w" fact="0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l" for="ch" forName="picture3" refType="w" fact="0.3539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l" for="ch" forName="parent3" refType="w" fact="0.3548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l" for="ch" forName="picture4" refType="w" fact="0.6874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l" for="ch" forName="parent4" refType="w" fact="0.6881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l" for="ch" forName="picture2" refType="w" fact="0.0204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l" for="ch" forName="parent2" refType="w" fact="0.0211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if>
          <dgm:else name="Name17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r" for="ch" forName="picture1" refType="w" fact="0.9982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r" for="ch" forName="accent1" refType="w" fact="0.961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r" for="ch" forName="parent1" refType="w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r" for="ch" forName="picture3" refType="w" fact="0.6461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r" for="ch" forName="parent3" refType="w" fact="0.6452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r" for="ch" forName="picture4" refType="w" fact="0.3126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r" for="ch" forName="parent4" refType="w" fact="0.3319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r" for="ch" forName="picture2" refType="w" fact="0.9796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r" for="ch" forName="parent2" refType="w" fact="0.9789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else>
        </dgm:choose>
      </dgm:if>
      <dgm:else name="Name18">
        <dgm:alg type="composite">
          <dgm:param type="ar" val="0.817"/>
        </dgm:alg>
        <dgm:choose name="Name19">
          <dgm:if name="Name20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l" for="ch" forName="picture1" refType="w" fact="0.0019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l" for="ch" forName="accent1" refType="w" fact="0.0403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l" for="ch" forName="picture4" refType="w" fact="0.078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l" for="ch" forName="picture5" refType="w" fact="0.5536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l" for="ch" forName="picture3" refType="w" fact="0.5536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l" for="ch" forName="picture2" refType="w" fact="0.078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l" for="ch" forName="parent3" refType="w" fact="0.5548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l" for="ch" forName="parent5" refType="w" fact="0.5548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l" for="ch" forName="parent4" refType="w" fact="0.079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l" for="ch" forName="parent2" refType="w" fact="0.079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if>
          <dgm:else name="Name21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r" for="ch" forName="picture1" refType="w" fact="0.9981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r" for="ch" forName="accent1" refType="w" fact="0.9597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r" for="ch" forName="picture4" refType="w" fact="0.922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r" for="ch" forName="picture5" refType="w" fact="0.4464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r" for="ch" forName="picture3" refType="w" fact="0.4464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r" for="ch" forName="picture2" refType="w" fact="0.922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.0628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r" for="ch" forName="parent3" refType="w" fact="0.4452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r" for="ch" forName="parent5" refType="w" fact="0.4452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r" for="ch" forName="parent4" refType="w" fact="0.921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r" for="ch" forName="parent2" refType="w" fact="0.921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else>
        </dgm:choose>
      </dgm:else>
    </dgm:choose>
    <dgm:forEach name="Name22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23" ref="pictureWrapper"/>
      </dgm:layoutNode>
      <dgm:layoutNode name="accent1" styleLbl="parChTrans1D1">
        <dgm:alg type="sp"/>
        <dgm:shape xmlns:r="http://schemas.openxmlformats.org/officeDocument/2006/relationships" type="rect" r:blip="">
          <dgm:adjLst/>
        </dgm:shape>
        <dgm:presOf/>
      </dgm:layoutNode>
      <dgm:layoutNode name="parent1" styleLbl="revTx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4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25" ref="pictureWrapper"/>
      </dgm:layoutNode>
      <dgm:layoutNode name="parent2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6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27" ref="pictureWrapper"/>
      </dgm:layoutNode>
      <dgm:layoutNode name="parent3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8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29" ref="pictureWrapper"/>
      </dgm:layoutNode>
      <dgm:layoutNode name="parent4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31" ref="pictureWrapper"/>
      </dgm:layoutNode>
      <dgm:layoutNode name="parent5" styleLbl="trBgShp">
        <dgm:varLst>
          <dgm:chMax val="0"/>
          <dgm:chPref val="0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11.02.2021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10.png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7.xml"/><Relationship Id="rId4" Type="http://schemas.openxmlformats.org/officeDocument/2006/relationships/image" Target="../media/image10.png"/><Relationship Id="rId9" Type="http://schemas.openxmlformats.org/officeDocument/2006/relationships/diagramData" Target="../diagrams/data7.xml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1.pn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0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0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10.png"/><Relationship Id="rId9" Type="http://schemas.openxmlformats.org/officeDocument/2006/relationships/diagramData" Target="../diagrams/data5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099" y="3464860"/>
            <a:ext cx="8648701" cy="757130"/>
          </a:xfrm>
        </p:spPr>
        <p:txBody>
          <a:bodyPr/>
          <a:lstStyle/>
          <a:p>
            <a:pPr algn="ctr"/>
            <a:r>
              <a:rPr lang="ru-RU" sz="4800" b="0" dirty="0" smtClean="0"/>
              <a:t>Экономическая перепись -  </a:t>
            </a:r>
            <a:endParaRPr lang="ru-RU" sz="4800" b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2979" y="5527407"/>
            <a:ext cx="6463862" cy="289823"/>
          </a:xfrm>
        </p:spPr>
        <p:txBody>
          <a:bodyPr/>
          <a:lstStyle/>
          <a:p>
            <a:pPr algn="r"/>
            <a:r>
              <a:rPr lang="ru-RU" sz="2000" dirty="0" smtClean="0"/>
              <a:t>Калугастат</a:t>
            </a:r>
            <a:endParaRPr 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3" y="4128752"/>
            <a:ext cx="823912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cs typeface="Arial"/>
              </a:rPr>
              <a:t>Сплошное наблюдение за деятельностью субъектов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39" y="640912"/>
            <a:ext cx="11751552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700" dirty="0"/>
              <a:t>Статистический инструментарий Сплошного наблюдения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4" y="195262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11635682"/>
              </p:ext>
            </p:extLst>
          </p:nvPr>
        </p:nvGraphicFramePr>
        <p:xfrm>
          <a:off x="866337" y="1343025"/>
          <a:ext cx="10754163" cy="47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428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39" y="640912"/>
            <a:ext cx="11751552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700" dirty="0" smtClean="0"/>
              <a:t>Публикация итогов Сплошного наблюдения</a:t>
            </a:r>
            <a:endParaRPr lang="ru-RU" sz="27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4" y="195262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0668660"/>
              </p:ext>
            </p:extLst>
          </p:nvPr>
        </p:nvGraphicFramePr>
        <p:xfrm>
          <a:off x="485775" y="1485900"/>
          <a:ext cx="11144250" cy="465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5" y="1336303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631387"/>
            <a:ext cx="10147181" cy="679251"/>
          </a:xfrm>
        </p:spPr>
        <p:txBody>
          <a:bodyPr/>
          <a:lstStyle/>
          <a:p>
            <a:r>
              <a:rPr lang="ru-RU" sz="2400" dirty="0" smtClean="0"/>
              <a:t>Организация Сплошного наблюдения в Калужской области</a:t>
            </a:r>
            <a:endParaRPr lang="ru-RU" sz="2400" dirty="0"/>
          </a:p>
          <a:p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9010003" y="654985"/>
            <a:ext cx="2688284" cy="11722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02895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69290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2047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48903273"/>
              </p:ext>
            </p:extLst>
          </p:nvPr>
        </p:nvGraphicFramePr>
        <p:xfrm>
          <a:off x="865188" y="1802958"/>
          <a:ext cx="9297987" cy="469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06" y="862066"/>
            <a:ext cx="149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75330" y="862066"/>
            <a:ext cx="2379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Объекты Сплошного наблюдения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8" y="631387"/>
            <a:ext cx="10737731" cy="679251"/>
          </a:xfrm>
        </p:spPr>
        <p:txBody>
          <a:bodyPr/>
          <a:lstStyle/>
          <a:p>
            <a:r>
              <a:rPr lang="ru-RU" sz="2400" dirty="0"/>
              <a:t>Организация Сплошного наблюдения в Калужской области</a:t>
            </a:r>
          </a:p>
          <a:p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9010003" y="654985"/>
            <a:ext cx="2688284" cy="11722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69290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2047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1882151"/>
              </p:ext>
            </p:extLst>
          </p:nvPr>
        </p:nvGraphicFramePr>
        <p:xfrm>
          <a:off x="865187" y="1552926"/>
          <a:ext cx="10833099" cy="48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97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631387"/>
            <a:ext cx="10690106" cy="679251"/>
          </a:xfrm>
        </p:spPr>
        <p:txBody>
          <a:bodyPr/>
          <a:lstStyle/>
          <a:p>
            <a:r>
              <a:rPr lang="ru-RU" sz="2400" dirty="0"/>
              <a:t>Организация Сплошного наблюдения в Калужской области</a:t>
            </a:r>
          </a:p>
          <a:p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9010003" y="654985"/>
            <a:ext cx="2688284" cy="11722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69290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2047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9804807"/>
              </p:ext>
            </p:extLst>
          </p:nvPr>
        </p:nvGraphicFramePr>
        <p:xfrm>
          <a:off x="752475" y="1152525"/>
          <a:ext cx="10945811" cy="523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4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631387"/>
            <a:ext cx="10251956" cy="679251"/>
          </a:xfrm>
        </p:spPr>
        <p:txBody>
          <a:bodyPr/>
          <a:lstStyle/>
          <a:p>
            <a:r>
              <a:rPr lang="ru-RU" sz="2400" dirty="0"/>
              <a:t>Организация Сплошного наблюдения в Калужской области</a:t>
            </a:r>
          </a:p>
          <a:p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9010003" y="654985"/>
            <a:ext cx="2688284" cy="11722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69290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2047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97" y="1313855"/>
            <a:ext cx="223073" cy="138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65822" y="1313855"/>
            <a:ext cx="2379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Необходимое содействие в информационно-разъяснительной работе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979299"/>
              </p:ext>
            </p:extLst>
          </p:nvPr>
        </p:nvGraphicFramePr>
        <p:xfrm>
          <a:off x="457200" y="1381125"/>
          <a:ext cx="8640982" cy="475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937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631387"/>
            <a:ext cx="10251956" cy="679251"/>
          </a:xfrm>
        </p:spPr>
        <p:txBody>
          <a:bodyPr/>
          <a:lstStyle/>
          <a:p>
            <a:r>
              <a:rPr lang="ru-RU" sz="2400" dirty="0"/>
              <a:t>Организация Сплошного наблюдения в Калужской области</a:t>
            </a:r>
          </a:p>
          <a:p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9010003" y="654985"/>
            <a:ext cx="2688284" cy="11722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69290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2047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97" y="1313855"/>
            <a:ext cx="223073" cy="138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91249" y="1313855"/>
            <a:ext cx="2528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Распределение субъектов малого предпринимательства по городам и районам области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30556"/>
              </p:ext>
            </p:extLst>
          </p:nvPr>
        </p:nvGraphicFramePr>
        <p:xfrm>
          <a:off x="479425" y="1241120"/>
          <a:ext cx="8831484" cy="5053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050"/>
                <a:gridCol w="723900"/>
                <a:gridCol w="751792"/>
                <a:gridCol w="2877233"/>
                <a:gridCol w="762000"/>
                <a:gridCol w="776509"/>
              </a:tblGrid>
              <a:tr h="39851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ИП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ЮЛ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ИП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ЮЛ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Калужская область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29776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13181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rgbClr val="002060"/>
                          </a:solidFill>
                        </a:rPr>
                        <a:t>городские округа</a:t>
                      </a:r>
                      <a:endParaRPr lang="ru-RU" sz="11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Город Калуга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10947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6212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Город Обнинск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4519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2907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2860">
                <a:tc gridSpan="6"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rgbClr val="002060"/>
                          </a:solidFill>
                        </a:rPr>
                        <a:t>муниципальные районы</a:t>
                      </a:r>
                      <a:endParaRPr lang="ru-RU" sz="11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Бабынинский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483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Малоярославецкий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2430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693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Барятинский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98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Медынский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291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Боровский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1800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857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Мещовский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310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61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Дзержинский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1395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352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Мосальский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236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64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Думиничский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252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58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Перемышльский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370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63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Жиздринский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202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Спас- Деменский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170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Жуковский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1915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447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Сухиничский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418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81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28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Город Киров и Кировский район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691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176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Тарусский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349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182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Износковский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183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57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Ульяновский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164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Козельский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671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155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Ферзиковский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404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80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Куйбышевский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149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Хвастовичский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155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49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1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Город Людиново и Людиновский район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936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287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Юхновский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238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78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4927600" cy="3987800"/>
          </a:xfrm>
        </p:spPr>
        <p:txBody>
          <a:bodyPr/>
          <a:lstStyle/>
          <a:p>
            <a:r>
              <a:rPr lang="ru-RU" dirty="0" smtClean="0"/>
              <a:t>Сплошное наблюдение  МСП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68528" y="69248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717285" y="173996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768527" y="2093907"/>
            <a:ext cx="755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768531" y="409445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645249" y="784822"/>
            <a:ext cx="50467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335"/>
              </a:spcBef>
            </a:pPr>
            <a:r>
              <a:rPr lang="ru-RU" sz="2000" spc="-25" dirty="0" smtClean="0">
                <a:solidFill>
                  <a:srgbClr val="002060"/>
                </a:solidFill>
                <a:latin typeface="Arial"/>
                <a:cs typeface="Arial"/>
              </a:rPr>
              <a:t>Нормативно-правовая база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dirty="0">
                <a:solidFill>
                  <a:srgbClr val="002060"/>
                </a:solidFill>
                <a:latin typeface="Arial"/>
                <a:cs typeface="Arial"/>
              </a:rPr>
            </a:br>
            <a:endParaRPr lang="ru-RU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652335" y="1832296"/>
            <a:ext cx="50467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25" dirty="0" smtClean="0">
                <a:solidFill>
                  <a:srgbClr val="002060"/>
                </a:solidFill>
                <a:latin typeface="Arial"/>
                <a:cs typeface="Arial"/>
              </a:rPr>
              <a:t>Цели и задачи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dirty="0">
                <a:solidFill>
                  <a:srgbClr val="002060"/>
                </a:solidFill>
                <a:latin typeface="Arial"/>
                <a:cs typeface="Arial"/>
              </a:rPr>
            </a:br>
            <a:endParaRPr lang="ru-RU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640046" y="2755626"/>
            <a:ext cx="49592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spc="-25" dirty="0" smtClean="0">
                <a:solidFill>
                  <a:srgbClr val="002060"/>
                </a:solidFill>
                <a:latin typeface="Arial"/>
                <a:cs typeface="Arial"/>
              </a:rPr>
              <a:t>Статистический инструментарий</a:t>
            </a:r>
          </a:p>
          <a:p>
            <a:pPr marL="360000">
              <a:lnSpc>
                <a:spcPct val="10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002060"/>
                </a:solidFill>
                <a:cs typeface="Arial"/>
              </a:rPr>
              <a:t>Формы  </a:t>
            </a:r>
            <a:r>
              <a:rPr lang="ru-RU" sz="1400" dirty="0">
                <a:solidFill>
                  <a:srgbClr val="002060"/>
                </a:solidFill>
                <a:cs typeface="Arial"/>
              </a:rPr>
              <a:t>федерального статистического наблюдения</a:t>
            </a:r>
          </a:p>
          <a:p>
            <a:pPr marL="360000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cs typeface="Arial"/>
              </a:rPr>
              <a:t>Способы представления</a:t>
            </a:r>
            <a:endParaRPr lang="ru-RU" sz="1400" spc="-5" dirty="0">
              <a:solidFill>
                <a:srgbClr val="002060"/>
              </a:solidFill>
              <a:cs typeface="Arial"/>
            </a:endParaRPr>
          </a:p>
          <a:p>
            <a:pPr marL="360000">
              <a:lnSpc>
                <a:spcPct val="100000"/>
              </a:lnSpc>
            </a:pPr>
            <a:r>
              <a:rPr lang="ru-RU" sz="1400" spc="-5" dirty="0">
                <a:solidFill>
                  <a:srgbClr val="002060"/>
                </a:solidFill>
                <a:cs typeface="Arial"/>
              </a:rPr>
              <a:t>Административная ответственность</a:t>
            </a:r>
            <a:endParaRPr lang="ru-RU" sz="1400" dirty="0">
              <a:solidFill>
                <a:srgbClr val="002060"/>
              </a:solidFill>
              <a:cs typeface="Arial"/>
            </a:endParaRPr>
          </a:p>
          <a:p>
            <a:pPr marL="26670">
              <a:lnSpc>
                <a:spcPct val="100000"/>
              </a:lnSpc>
            </a:pPr>
            <a:endParaRPr lang="ru-RU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E744A9F-B8E3-F542-9EC8-0CBB88A1D915}"/>
              </a:ext>
            </a:extLst>
          </p:cNvPr>
          <p:cNvSpPr/>
          <p:nvPr/>
        </p:nvSpPr>
        <p:spPr>
          <a:xfrm>
            <a:off x="6647731" y="4083250"/>
            <a:ext cx="5046744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spcBef>
                <a:spcPts val="1335"/>
              </a:spcBef>
            </a:pPr>
            <a:endParaRPr lang="ru-RU" sz="2000" spc="-25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26670">
              <a:spcBef>
                <a:spcPts val="1335"/>
              </a:spcBef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23866" y="4083250"/>
            <a:ext cx="543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/>
                <a:cs typeface="Arial"/>
              </a:rPr>
            </a:br>
            <a:endParaRPr lang="ru-RU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774433" y="507527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750743" y="4186787"/>
            <a:ext cx="49592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z="2000" spc="-25" dirty="0" smtClean="0">
                <a:solidFill>
                  <a:srgbClr val="002060"/>
                </a:solidFill>
                <a:latin typeface="Arial"/>
                <a:cs typeface="Arial"/>
              </a:rPr>
              <a:t>Публикация итогов</a:t>
            </a:r>
            <a:r>
              <a:rPr lang="ru-RU" sz="2000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ru-RU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696073" y="5141954"/>
            <a:ext cx="4959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z="2000" spc="-25" dirty="0" smtClean="0">
                <a:solidFill>
                  <a:srgbClr val="002060"/>
                </a:solidFill>
                <a:latin typeface="Arial"/>
                <a:cs typeface="Arial"/>
              </a:rPr>
              <a:t>Организация Сплошного наблюдения в Калужской области</a:t>
            </a:r>
            <a:r>
              <a:rPr lang="ru-RU" sz="2000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ru-RU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4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39" y="640912"/>
            <a:ext cx="9796563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Нормативно-правовая база Сплошного наблюдения</a:t>
            </a:r>
            <a:endParaRPr lang="ru-RU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4" y="195262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4" y="1257192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66337" y="2023286"/>
            <a:ext cx="10831553" cy="417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СПЛОШНОЕ НАБЛЮДЕНИЕ</a:t>
            </a:r>
          </a:p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ВНИМАНИЮ ПРЕДПРИНИМАТЕЛЕЙ!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Росстат в 2021 году проводит статистическое обследование субъектов малого и среднего бизнеса,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ВЫ</a:t>
            </a:r>
            <a:r>
              <a:rPr lang="ru-RU" sz="2400" b="1" dirty="0" smtClean="0">
                <a:solidFill>
                  <a:srgbClr val="002060"/>
                </a:solidFill>
              </a:rPr>
              <a:t> участвуете,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МЫ</a:t>
            </a:r>
            <a:r>
              <a:rPr lang="ru-RU" sz="2400" b="1" dirty="0" smtClean="0">
                <a:solidFill>
                  <a:srgbClr val="002060"/>
                </a:solidFill>
              </a:rPr>
              <a:t> обрабатываем информацию,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ГОСУДАРСТВО</a:t>
            </a:r>
            <a:r>
              <a:rPr lang="ru-RU" sz="2400" b="1" dirty="0" smtClean="0">
                <a:solidFill>
                  <a:srgbClr val="002060"/>
                </a:solidFill>
              </a:rPr>
              <a:t> оказывает поддержку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" b="5390"/>
          <a:stretch/>
        </p:blipFill>
        <p:spPr>
          <a:xfrm>
            <a:off x="1161645" y="1600200"/>
            <a:ext cx="1733955" cy="1733506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63" y="5699624"/>
            <a:ext cx="573024" cy="6705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07" y="5653904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39" y="640912"/>
            <a:ext cx="9796563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Нормативно-правовая база Сплошного наблюдения</a:t>
            </a:r>
            <a:endParaRPr lang="ru-RU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4" y="195262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5105471"/>
              </p:ext>
            </p:extLst>
          </p:nvPr>
        </p:nvGraphicFramePr>
        <p:xfrm>
          <a:off x="866337" y="1757255"/>
          <a:ext cx="10831553" cy="438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794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39" y="640912"/>
            <a:ext cx="9796563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Нормативно-правовая база Сплошного наблюдения</a:t>
            </a:r>
            <a:endParaRPr lang="ru-RU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4" y="195262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0064902"/>
              </p:ext>
            </p:extLst>
          </p:nvPr>
        </p:nvGraphicFramePr>
        <p:xfrm>
          <a:off x="951183" y="1142831"/>
          <a:ext cx="10831553" cy="438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64446"/>
              </p:ext>
            </p:extLst>
          </p:nvPr>
        </p:nvGraphicFramePr>
        <p:xfrm>
          <a:off x="719314" y="3301348"/>
          <a:ext cx="832943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37"/>
                <a:gridCol w="599616"/>
                <a:gridCol w="1827189"/>
                <a:gridCol w="853306"/>
                <a:gridCol w="881132"/>
                <a:gridCol w="908956"/>
                <a:gridCol w="908101"/>
              </a:tblGrid>
              <a:tr h="31833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Условия отнесения к субъектам малого предпринимательства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13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Структура основного капитала 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</a:rPr>
                        <a:t>(только для юридических</a:t>
                      </a:r>
                      <a:r>
                        <a:rPr lang="ru-RU" sz="1000" i="1" baseline="0" dirty="0" smtClean="0">
                          <a:solidFill>
                            <a:srgbClr val="002060"/>
                          </a:solidFill>
                        </a:rPr>
                        <a:t> лиц)</a:t>
                      </a:r>
                      <a:endParaRPr lang="ru-RU" sz="10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Доход от</a:t>
                      </a:r>
                    </a:p>
                    <a:p>
                      <a:pPr algn="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 предпринимательской деятельности</a:t>
                      </a:r>
                    </a:p>
                    <a:p>
                      <a:pPr algn="l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Среднесписочная </a:t>
                      </a:r>
                    </a:p>
                    <a:p>
                      <a:pPr algn="l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численность </a:t>
                      </a:r>
                    </a:p>
                    <a:p>
                      <a:pPr algn="l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работников</a:t>
                      </a:r>
                      <a:endParaRPr lang="ru-RU" sz="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0-120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млн рублей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121-800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млн рублей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801-2000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млн рублей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Более 2000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млн рублей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2091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Российской Федерации, субъектов РФ, муниципальных образований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&lt;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0 – 15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человек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Микро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6561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Общественных и религиозных организаций (объединений), благотворительных и иных фондов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16 - 100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человек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Малые (без микро)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621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Иностранных юридических лиц, иностранных граждан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&lt;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101 – 250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человек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Средние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6561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Доля участия, принадлежащая одному или нескольким юридическим лицам, не являющимся СМиСП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Более 250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человек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Крупные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786312" y="1423665"/>
            <a:ext cx="314325" cy="34777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1423665"/>
            <a:ext cx="354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025775"/>
            <a:ext cx="354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016250"/>
            <a:ext cx="354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3016250"/>
            <a:ext cx="354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016249"/>
            <a:ext cx="354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690937" y="3695359"/>
            <a:ext cx="1776413" cy="73376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3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40" y="640912"/>
            <a:ext cx="10121660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Цели и задачи Сплошного наблюдения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4" y="1257192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7" y="1666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17974404"/>
              </p:ext>
            </p:extLst>
          </p:nvPr>
        </p:nvGraphicFramePr>
        <p:xfrm>
          <a:off x="866337" y="1343025"/>
          <a:ext cx="10831553" cy="47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41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40" y="640912"/>
            <a:ext cx="10121660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Цели и задачи Сплошного наблюдения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7" y="1666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22729522"/>
              </p:ext>
            </p:extLst>
          </p:nvPr>
        </p:nvGraphicFramePr>
        <p:xfrm>
          <a:off x="2400300" y="1419224"/>
          <a:ext cx="9297590" cy="49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372624" y="2025963"/>
            <a:ext cx="2128987" cy="3792615"/>
            <a:chOff x="425492" y="482303"/>
            <a:chExt cx="2128987" cy="3792615"/>
          </a:xfrm>
        </p:grpSpPr>
        <p:sp>
          <p:nvSpPr>
            <p:cNvPr id="14" name="Выноска со стрелкой вправо 13"/>
            <p:cNvSpPr/>
            <p:nvPr/>
          </p:nvSpPr>
          <p:spPr>
            <a:xfrm>
              <a:off x="425492" y="482303"/>
              <a:ext cx="2128987" cy="3792615"/>
            </a:xfrm>
            <a:prstGeom prst="rightArrowCallou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Выноска со стрелкой вправо 4"/>
            <p:cNvSpPr/>
            <p:nvPr/>
          </p:nvSpPr>
          <p:spPr>
            <a:xfrm>
              <a:off x="425492" y="482303"/>
              <a:ext cx="1383352" cy="3792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34290" tIns="34290" rIns="34290" bIns="3429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b="1" kern="1200" smtClean="0"/>
                <a:t>ЗАДАЧИ</a:t>
              </a:r>
              <a:endParaRPr lang="ru-RU" sz="5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6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1662181" cy="9368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700" dirty="0" smtClean="0"/>
              <a:t>Статистический инструментарий Сплошного наблюдения</a:t>
            </a: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№ МП-сп </a:t>
            </a:r>
            <a:r>
              <a:rPr lang="ru-RU" dirty="0" smtClean="0"/>
              <a:t>«Сведения об основных показателях деятельности малого предприятия за 2020 год»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1" spc="-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№ 1-предприниматель </a:t>
            </a:r>
            <a:r>
              <a:rPr lang="ru-RU" dirty="0" smtClean="0"/>
              <a:t>«Сведения о деятельности индивидуального предпринимателя за 2020 год»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400" i="1" dirty="0" smtClean="0"/>
              <a:t>(приказ Росстата от 17.08.2020 №469)</a:t>
            </a:r>
            <a:endParaRPr lang="ru-RU" sz="14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782967" y="3031457"/>
            <a:ext cx="2765815" cy="289309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</a:t>
            </a:r>
            <a:r>
              <a:rPr lang="ru-RU" dirty="0" smtClean="0"/>
              <a:t>исленность работников и начисленная заработная плата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</a:t>
            </a:r>
            <a:r>
              <a:rPr lang="ru-RU" dirty="0" smtClean="0"/>
              <a:t>латные услуги населению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</a:t>
            </a:r>
            <a:r>
              <a:rPr lang="ru-RU" dirty="0" smtClean="0"/>
              <a:t>ыручка от реализации товаров (работ, услуг), в том числе по фактическим видам деятельности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</a:t>
            </a:r>
            <a:r>
              <a:rPr lang="ru-RU" dirty="0" smtClean="0"/>
              <a:t>сновные фонды и инвестиции в основной капитал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</a:t>
            </a:r>
            <a:r>
              <a:rPr lang="ru-RU" dirty="0" smtClean="0"/>
              <a:t>аличие инновационной деятельности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/>
              <a:t>егиональный, муниципальный, Арктическая зона, народы крайнего севера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</a:t>
            </a:r>
            <a:r>
              <a:rPr lang="ru-RU" dirty="0" smtClean="0"/>
              <a:t>иды деятельности с детализацией до 4-х знаков ОКВЭД2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</a:t>
            </a:r>
            <a:r>
              <a:rPr lang="ru-RU" dirty="0" smtClean="0"/>
              <a:t>ормы собственности, организационно-правовые формы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800" b="1" dirty="0" smtClean="0"/>
              <a:t>Формы</a:t>
            </a:r>
            <a:endParaRPr lang="ru-RU" sz="28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800" b="1" dirty="0" smtClean="0"/>
              <a:t>Основные показатели</a:t>
            </a:r>
            <a:endParaRPr lang="ru-RU" sz="28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800" b="1" dirty="0" smtClean="0"/>
              <a:t>Разрезы</a:t>
            </a:r>
            <a:endParaRPr lang="ru-RU" sz="2800" b="1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4" y="1257192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7" y="166688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639" y="640912"/>
            <a:ext cx="11751552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700" dirty="0"/>
              <a:t>Статистический инструментарий Сплошного наблюдения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4" y="195262"/>
            <a:ext cx="104060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9775533"/>
              </p:ext>
            </p:extLst>
          </p:nvPr>
        </p:nvGraphicFramePr>
        <p:xfrm>
          <a:off x="752037" y="1610533"/>
          <a:ext cx="10831553" cy="444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56" y="1313855"/>
            <a:ext cx="171310" cy="106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575080" y="1313855"/>
            <a:ext cx="2379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Способы предоставления форм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8411</TotalTime>
  <Words>1352</Words>
  <Application>Microsoft Office PowerPoint</Application>
  <PresentationFormat>Произвольный</PresentationFormat>
  <Paragraphs>275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Кириллова Надежда Константиновна</cp:lastModifiedBy>
  <cp:revision>342</cp:revision>
  <cp:lastPrinted>2020-12-25T08:22:01Z</cp:lastPrinted>
  <dcterms:created xsi:type="dcterms:W3CDTF">2020-03-31T09:31:17Z</dcterms:created>
  <dcterms:modified xsi:type="dcterms:W3CDTF">2021-02-11T11:55:35Z</dcterms:modified>
</cp:coreProperties>
</file>